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769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13769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13769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13769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13769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2286000" algn="l" defTabSz="13769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2743200" algn="l" defTabSz="13769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3200400" algn="l" defTabSz="13769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3657600" algn="l" defTabSz="137697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147482" latinLnBrk="0">
      <a:spcBef>
        <a:spcPts val="600"/>
      </a:spcBef>
      <a:defRPr>
        <a:latin typeface="+mn-lt"/>
        <a:ea typeface="+mn-ea"/>
        <a:cs typeface="+mn-cs"/>
        <a:sym typeface="Times New Roman"/>
      </a:defRPr>
    </a:lvl1pPr>
    <a:lvl2pPr indent="228600" defTabSz="1147482" latinLnBrk="0">
      <a:spcBef>
        <a:spcPts val="600"/>
      </a:spcBef>
      <a:defRPr>
        <a:latin typeface="+mn-lt"/>
        <a:ea typeface="+mn-ea"/>
        <a:cs typeface="+mn-cs"/>
        <a:sym typeface="Times New Roman"/>
      </a:defRPr>
    </a:lvl2pPr>
    <a:lvl3pPr indent="457200" defTabSz="1147482" latinLnBrk="0">
      <a:spcBef>
        <a:spcPts val="600"/>
      </a:spcBef>
      <a:defRPr>
        <a:latin typeface="+mn-lt"/>
        <a:ea typeface="+mn-ea"/>
        <a:cs typeface="+mn-cs"/>
        <a:sym typeface="Times New Roman"/>
      </a:defRPr>
    </a:lvl3pPr>
    <a:lvl4pPr indent="685800" defTabSz="1147482" latinLnBrk="0">
      <a:spcBef>
        <a:spcPts val="600"/>
      </a:spcBef>
      <a:defRPr>
        <a:latin typeface="+mn-lt"/>
        <a:ea typeface="+mn-ea"/>
        <a:cs typeface="+mn-cs"/>
        <a:sym typeface="Times New Roman"/>
      </a:defRPr>
    </a:lvl4pPr>
    <a:lvl5pPr indent="914400" defTabSz="1147482" latinLnBrk="0">
      <a:spcBef>
        <a:spcPts val="600"/>
      </a:spcBef>
      <a:defRPr>
        <a:latin typeface="+mn-lt"/>
        <a:ea typeface="+mn-ea"/>
        <a:cs typeface="+mn-cs"/>
        <a:sym typeface="Times New Roman"/>
      </a:defRPr>
    </a:lvl5pPr>
    <a:lvl6pPr indent="1143000" defTabSz="1147482" latinLnBrk="0">
      <a:spcBef>
        <a:spcPts val="600"/>
      </a:spcBef>
      <a:defRPr>
        <a:latin typeface="+mn-lt"/>
        <a:ea typeface="+mn-ea"/>
        <a:cs typeface="+mn-cs"/>
        <a:sym typeface="Times New Roman"/>
      </a:defRPr>
    </a:lvl6pPr>
    <a:lvl7pPr indent="1371600" defTabSz="1147482" latinLnBrk="0">
      <a:spcBef>
        <a:spcPts val="600"/>
      </a:spcBef>
      <a:defRPr>
        <a:latin typeface="+mn-lt"/>
        <a:ea typeface="+mn-ea"/>
        <a:cs typeface="+mn-cs"/>
        <a:sym typeface="Times New Roman"/>
      </a:defRPr>
    </a:lvl7pPr>
    <a:lvl8pPr indent="1600200" defTabSz="1147482" latinLnBrk="0">
      <a:spcBef>
        <a:spcPts val="600"/>
      </a:spcBef>
      <a:defRPr>
        <a:latin typeface="+mn-lt"/>
        <a:ea typeface="+mn-ea"/>
        <a:cs typeface="+mn-cs"/>
        <a:sym typeface="Times New Roman"/>
      </a:defRPr>
    </a:lvl8pPr>
    <a:lvl9pPr indent="1828800" defTabSz="1147482" latinLnBrk="0">
      <a:spcBef>
        <a:spcPts val="600"/>
      </a:spcBef>
      <a:defRPr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975359" y="3031265"/>
            <a:ext cx="11061255" cy="209176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950719" y="5529431"/>
            <a:ext cx="9110534" cy="249338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9273092" y="867784"/>
            <a:ext cx="2763521" cy="780527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2" name="Texte niveau 1…"/>
          <p:cNvSpPr txBox="1">
            <a:spLocks noGrp="1"/>
          </p:cNvSpPr>
          <p:nvPr>
            <p:ph type="body" idx="1"/>
          </p:nvPr>
        </p:nvSpPr>
        <p:spPr>
          <a:xfrm>
            <a:off x="975359" y="867784"/>
            <a:ext cx="8068238" cy="7805271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e niveau 1…"/>
          <p:cNvSpPr txBox="1">
            <a:spLocks noGrp="1"/>
          </p:cNvSpPr>
          <p:nvPr>
            <p:ph type="body" idx="1"/>
          </p:nvPr>
        </p:nvSpPr>
        <p:spPr>
          <a:xfrm>
            <a:off x="975359" y="867784"/>
            <a:ext cx="11061255" cy="7805271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1027952" y="6270513"/>
            <a:ext cx="11061255" cy="1938767"/>
          </a:xfrm>
          <a:prstGeom prst="rect">
            <a:avLst/>
          </a:prstGeo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027952" y="4135717"/>
            <a:ext cx="11061255" cy="21347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None/>
              <a:defRPr sz="3000"/>
            </a:lvl1pPr>
            <a:lvl2pPr marL="0" indent="457200">
              <a:spcBef>
                <a:spcPts val="700"/>
              </a:spcBef>
              <a:buSzTx/>
              <a:buNone/>
              <a:defRPr sz="3000"/>
            </a:lvl2pPr>
            <a:lvl3pPr marL="0" indent="914400">
              <a:spcBef>
                <a:spcPts val="700"/>
              </a:spcBef>
              <a:buSzTx/>
              <a:buNone/>
              <a:defRPr sz="3000"/>
            </a:lvl3pPr>
            <a:lvl4pPr marL="0" indent="1371600">
              <a:spcBef>
                <a:spcPts val="700"/>
              </a:spcBef>
              <a:buSzTx/>
              <a:buNone/>
              <a:defRPr sz="3000"/>
            </a:lvl4pPr>
            <a:lvl5pPr marL="0" indent="1828800">
              <a:spcBef>
                <a:spcPts val="700"/>
              </a:spcBef>
              <a:buSzTx/>
              <a:buNone/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75359" y="2818504"/>
            <a:ext cx="5414684" cy="5854551"/>
          </a:xfrm>
          <a:prstGeom prst="rect">
            <a:avLst/>
          </a:prstGeom>
        </p:spPr>
        <p:txBody>
          <a:bodyPr/>
          <a:lstStyle>
            <a:lvl1pPr marL="485775" indent="-485775">
              <a:defRPr sz="4200"/>
            </a:lvl1pPr>
            <a:lvl2pPr marL="904081" indent="-472281">
              <a:defRPr sz="4200"/>
            </a:lvl2pPr>
            <a:lvl3pPr marL="1316989" indent="-453389">
              <a:defRPr sz="4200"/>
            </a:lvl3pPr>
            <a:lvl4pPr marL="1799166" indent="-503766">
              <a:defRPr sz="4200"/>
            </a:lvl4pPr>
            <a:lvl5pPr marL="2232554" indent="-503766">
              <a:defRPr sz="4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50239" y="389666"/>
            <a:ext cx="11711494" cy="162799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50239" y="2184997"/>
            <a:ext cx="5749367" cy="9108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800"/>
              </a:spcBef>
              <a:buSzTx/>
              <a:buNone/>
              <a:defRPr sz="3600" b="1"/>
            </a:lvl1pPr>
            <a:lvl2pPr marL="0" indent="457200">
              <a:spcBef>
                <a:spcPts val="800"/>
              </a:spcBef>
              <a:buSzTx/>
              <a:buNone/>
              <a:defRPr sz="3600" b="1"/>
            </a:lvl2pPr>
            <a:lvl3pPr marL="0" indent="914400">
              <a:spcBef>
                <a:spcPts val="800"/>
              </a:spcBef>
              <a:buSzTx/>
              <a:buNone/>
              <a:defRPr sz="3600" b="1"/>
            </a:lvl3pPr>
            <a:lvl4pPr marL="0" indent="1371600">
              <a:spcBef>
                <a:spcPts val="800"/>
              </a:spcBef>
              <a:buSzTx/>
              <a:buNone/>
              <a:defRPr sz="3600" b="1"/>
            </a:lvl4pPr>
            <a:lvl5pPr marL="0" indent="1828800">
              <a:spcBef>
                <a:spcPts val="800"/>
              </a:spcBef>
              <a:buSzTx/>
              <a:buNone/>
              <a:defRPr sz="36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6609977" y="2184997"/>
            <a:ext cx="5751756" cy="9108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80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50239" y="389666"/>
            <a:ext cx="4281546" cy="1651897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xfrm>
            <a:off x="5087171" y="389666"/>
            <a:ext cx="7274562" cy="8326419"/>
          </a:xfrm>
          <a:prstGeom prst="rect">
            <a:avLst/>
          </a:prstGeom>
        </p:spPr>
        <p:txBody>
          <a:bodyPr/>
          <a:lstStyle>
            <a:lvl1pPr marL="485775" indent="-485775">
              <a:spcBef>
                <a:spcPts val="1100"/>
              </a:spcBef>
              <a:defRPr sz="4800"/>
            </a:lvl1pPr>
            <a:lvl2pPr marL="894442" indent="-462642">
              <a:spcBef>
                <a:spcPts val="1100"/>
              </a:spcBef>
              <a:defRPr sz="4800"/>
            </a:lvl2pPr>
            <a:lvl3pPr marL="1295400" indent="-431800">
              <a:spcBef>
                <a:spcPts val="1100"/>
              </a:spcBef>
              <a:defRPr sz="4800"/>
            </a:lvl3pPr>
            <a:lvl4pPr marL="1813560" indent="-518160">
              <a:spcBef>
                <a:spcPts val="1100"/>
              </a:spcBef>
              <a:defRPr sz="4800"/>
            </a:lvl4pPr>
            <a:lvl5pPr marL="2246948" indent="-518160">
              <a:spcBef>
                <a:spcPts val="1100"/>
              </a:spcBef>
              <a:defRPr sz="4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650239" y="2041562"/>
            <a:ext cx="4281546" cy="667452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20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2550758" y="6829911"/>
            <a:ext cx="7807662" cy="808019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21"/>
          </p:nvPr>
        </p:nvSpPr>
        <p:spPr>
          <a:xfrm>
            <a:off x="2550758" y="872565"/>
            <a:ext cx="7807662" cy="5854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550758" y="7637929"/>
            <a:ext cx="7807662" cy="11450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000"/>
            </a:lvl1pPr>
            <a:lvl2pPr marL="0" indent="457200">
              <a:spcBef>
                <a:spcPts val="500"/>
              </a:spcBef>
              <a:buSzTx/>
              <a:buNone/>
              <a:defRPr sz="2000"/>
            </a:lvl2pPr>
            <a:lvl3pPr marL="0" indent="914400">
              <a:spcBef>
                <a:spcPts val="500"/>
              </a:spcBef>
              <a:buSzTx/>
              <a:buNone/>
              <a:defRPr sz="2000"/>
            </a:lvl3pPr>
            <a:lvl4pPr marL="0" indent="1371600">
              <a:spcBef>
                <a:spcPts val="500"/>
              </a:spcBef>
              <a:buSzTx/>
              <a:buNone/>
              <a:defRPr sz="2000"/>
            </a:lvl4pPr>
            <a:lvl5pPr marL="0" indent="1828800">
              <a:spcBef>
                <a:spcPts val="500"/>
              </a:spcBef>
              <a:buSzTx/>
              <a:buNone/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75359" y="867784"/>
            <a:ext cx="1106125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75359" y="2818504"/>
            <a:ext cx="11061255" cy="585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64297" y="9021716"/>
            <a:ext cx="372315" cy="388004"/>
          </a:xfrm>
          <a:prstGeom prst="rect">
            <a:avLst/>
          </a:prstGeom>
          <a:ln w="12700">
            <a:miter lim="400000"/>
          </a:ln>
        </p:spPr>
        <p:txBody>
          <a:bodyPr wrap="none" lIns="65507" tIns="65507" rIns="65507" bIns="65507" anchor="ctr">
            <a:spAutoFit/>
          </a:bodyPr>
          <a:lstStyle>
            <a:lvl1pPr algn="r" defTabSz="1085327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474980" marR="0" indent="-474980" algn="l" defTabSz="108532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888511" marR="0" indent="-456711" algn="l" defTabSz="108532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276626" marR="0" indent="-413026" algn="l" defTabSz="108532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795378" marR="0" indent="-499978" algn="l" defTabSz="108532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228767" marR="0" indent="-499978" algn="l" defTabSz="108532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85967" marR="0" indent="-499978" algn="l" defTabSz="108532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43167" marR="0" indent="-499978" algn="l" defTabSz="108532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600366" marR="0" indent="-499978" algn="l" defTabSz="108532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57566" marR="0" indent="-499978" algn="l" defTabSz="108532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10853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"/>
          <p:cNvSpPr txBox="1">
            <a:spLocks noGrp="1"/>
          </p:cNvSpPr>
          <p:nvPr>
            <p:ph type="subTitle" sz="quarter" idx="1"/>
          </p:nvPr>
        </p:nvSpPr>
        <p:spPr>
          <a:xfrm>
            <a:off x="1300480" y="3686287"/>
            <a:ext cx="10735720" cy="2115672"/>
          </a:xfrm>
          <a:prstGeom prst="rect">
            <a:avLst/>
          </a:prstGeom>
        </p:spPr>
        <p:txBody>
          <a:bodyPr/>
          <a:lstStyle/>
          <a:p>
            <a:pPr marL="487680" indent="-487680">
              <a:spcBef>
                <a:spcPts val="1200"/>
              </a:spcBef>
              <a:defRPr sz="5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PREPARATION DE MELANGES NITROX ET TRIMIX</a:t>
            </a:r>
            <a:endParaRPr sz="2400" dirty="0"/>
          </a:p>
          <a:p>
            <a:pPr marL="487680" indent="-487680">
              <a:spcBef>
                <a:spcPts val="3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COURS CONFORME AUX STANDARDS</a:t>
            </a:r>
          </a:p>
        </p:txBody>
      </p:sp>
      <p:sp>
        <p:nvSpPr>
          <p:cNvPr id="121" name="Rectangle 3"/>
          <p:cNvSpPr txBox="1">
            <a:spLocks noGrp="1"/>
          </p:cNvSpPr>
          <p:nvPr>
            <p:ph type="ctrTitle"/>
          </p:nvPr>
        </p:nvSpPr>
        <p:spPr>
          <a:xfrm>
            <a:off x="4353260" y="2383417"/>
            <a:ext cx="7682939" cy="819972"/>
          </a:xfrm>
          <a:prstGeom prst="rect">
            <a:avLst/>
          </a:prstGeom>
        </p:spPr>
        <p:txBody>
          <a:bodyPr lIns="61897" tIns="61897" rIns="61897" bIns="61897"/>
          <a:lstStyle>
            <a:lvl1pPr algn="r" defTabSz="1027379">
              <a:defRPr sz="4898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sp>
        <p:nvSpPr>
          <p:cNvPr id="122" name="Line 4"/>
          <p:cNvSpPr/>
          <p:nvPr/>
        </p:nvSpPr>
        <p:spPr>
          <a:xfrm>
            <a:off x="1228762" y="3177090"/>
            <a:ext cx="10807439" cy="7556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23" name="ZoneTexte 6"/>
          <p:cNvSpPr txBox="1"/>
          <p:nvPr/>
        </p:nvSpPr>
        <p:spPr>
          <a:xfrm>
            <a:off x="108286" y="9204990"/>
            <a:ext cx="867486" cy="41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848" tIns="68848" rIns="68848" bIns="68848">
            <a:spAutoFit/>
          </a:bodyPr>
          <a:lstStyle>
            <a:lvl1pPr>
              <a:defRPr sz="18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dirty="0"/>
              <a:t>01-23</a:t>
            </a:r>
            <a:endParaRPr dirty="0"/>
          </a:p>
        </p:txBody>
      </p:sp>
      <p:grpSp>
        <p:nvGrpSpPr>
          <p:cNvPr id="126" name="Grouper 8"/>
          <p:cNvGrpSpPr/>
          <p:nvPr/>
        </p:nvGrpSpPr>
        <p:grpSpPr>
          <a:xfrm>
            <a:off x="1205452" y="324895"/>
            <a:ext cx="4228952" cy="2758741"/>
            <a:chOff x="-1" y="0"/>
            <a:chExt cx="4228951" cy="2758739"/>
          </a:xfrm>
        </p:grpSpPr>
        <p:pic>
          <p:nvPicPr>
            <p:cNvPr id="124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4228951" cy="2758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Zone de texte 2"/>
            <p:cNvSpPr txBox="1"/>
            <p:nvPr/>
          </p:nvSpPr>
          <p:spPr>
            <a:xfrm>
              <a:off x="1869140" y="1485263"/>
              <a:ext cx="1376980" cy="631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8848" tIns="68848" rIns="68848" bIns="68848" numCol="1" anchor="t">
              <a:spAutoFit/>
            </a:bodyPr>
            <a:lstStyle/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1994-20</a:t>
              </a:r>
              <a:r>
                <a:rPr lang="fr-CH" dirty="0"/>
                <a:t>24</a:t>
              </a:r>
              <a:endParaRPr dirty="0"/>
            </a:p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CH" dirty="0"/>
                <a:t>30</a:t>
              </a:r>
              <a:r>
                <a:rPr dirty="0"/>
                <a:t> </a:t>
              </a:r>
              <a:r>
                <a:rPr dirty="0" err="1"/>
                <a:t>ans</a:t>
              </a:r>
              <a:endParaRPr dirty="0"/>
            </a:p>
          </p:txBody>
        </p:sp>
      </p:grpSp>
      <p:pic>
        <p:nvPicPr>
          <p:cNvPr id="127" name="tdi_combo_transparent.png" descr="tdi_combo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89" y="4532555"/>
            <a:ext cx="6425902" cy="5354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9"/>
          <p:cNvSpPr txBox="1"/>
          <p:nvPr/>
        </p:nvSpPr>
        <p:spPr>
          <a:xfrm>
            <a:off x="542028" y="2168300"/>
            <a:ext cx="12036611" cy="473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Plus la différence de pression est grande, 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Plus la vitesse du gaz est grande,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Plus le pourcentage d’oxygène est élevé,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PLUS LE RISQUE EST GRAND</a:t>
            </a:r>
            <a:br/>
            <a:r>
              <a:t>(BAISSE DES LIMITES D’INFLAMMABILITÉ DES MATÉRIAUX)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Empêcher cette combustion spontanée : aucunes particules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Appareils ou instruments traités.    Air filtré.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Vannes spéciales.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Limite de 40% d’oxygène.</a:t>
            </a:r>
          </a:p>
        </p:txBody>
      </p:sp>
      <p:sp>
        <p:nvSpPr>
          <p:cNvPr id="183" name="Line 12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84" name="Rectangle 13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Combustion spontanée</a:t>
            </a:r>
          </a:p>
        </p:txBody>
      </p:sp>
      <p:sp>
        <p:nvSpPr>
          <p:cNvPr id="185" name="Rectangle 14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86" name="Object 15" descr="Objec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17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l’oxygène</a:t>
            </a:r>
            <a:r>
              <a:t> le nitrox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7"/>
          <p:cNvSpPr txBox="1"/>
          <p:nvPr/>
        </p:nvSpPr>
        <p:spPr>
          <a:xfrm>
            <a:off x="542028" y="2168300"/>
            <a:ext cx="11926644" cy="371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DOIT ETRE COMPATIBLE OXYGENE -&gt;PREVU POUR L’OXYGENE</a:t>
            </a:r>
            <a:br/>
            <a:endParaRPr/>
          </a:p>
          <a:p>
            <a:pPr lvl="1" indent="0"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DOIT AVOIR ETE : Construit avec des matériaux compatibles</a:t>
            </a:r>
            <a:br/>
            <a:r>
              <a:t>                                Graissé avec des graisses compatibles</a:t>
            </a:r>
            <a:br/>
            <a:endParaRPr/>
          </a:p>
          <a:p>
            <a:pPr lvl="1" indent="0"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COMPATIBLE OXYGENE   -&gt;  OXYGEN SERVICE</a:t>
            </a:r>
            <a:br/>
            <a:endParaRPr/>
          </a:p>
          <a:p>
            <a:pPr lvl="1" indent="0"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voir la législation concernant les raccords</a:t>
            </a:r>
          </a:p>
        </p:txBody>
      </p:sp>
      <p:sp>
        <p:nvSpPr>
          <p:cNvPr id="190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91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Matériel compatible</a:t>
            </a:r>
          </a:p>
        </p:txBody>
      </p:sp>
      <p:sp>
        <p:nvSpPr>
          <p:cNvPr id="192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93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ectangle 14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l’oxygène</a:t>
            </a:r>
            <a:r>
              <a:t> le nitrox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7"/>
          <p:cNvSpPr txBox="1"/>
          <p:nvPr/>
        </p:nvSpPr>
        <p:spPr>
          <a:xfrm>
            <a:off x="542028" y="2168300"/>
            <a:ext cx="11926644" cy="516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LE MARQUAGE DES BOUTEILLES D’OXYGENE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En suisse, marquage spécial :</a:t>
            </a:r>
            <a:br/>
            <a:r>
              <a:t>L’ogive, doit être de couleur </a:t>
            </a:r>
            <a:r>
              <a:rPr b="1"/>
              <a:t>BLANCHE.</a:t>
            </a:r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En principe la bouteille d’un gaz respirable -&gt; couleur blanche</a:t>
            </a:r>
            <a:r>
              <a:rPr b="0"/>
              <a:t> 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LES FOURNISSEURS D’OXYGENE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Bouteilles d’environ 4 litres, bien adaptées aux besoins des plongeurs (premiers secours).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Paiement d’une location annuelle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Le raccord est un raccord légal (Suisse = G¾’’ DROITE)</a:t>
            </a:r>
          </a:p>
        </p:txBody>
      </p:sp>
      <p:sp>
        <p:nvSpPr>
          <p:cNvPr id="197" name="Line 1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98" name="Rectangle 2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Les bouteilles</a:t>
            </a:r>
          </a:p>
        </p:txBody>
      </p:sp>
      <p:sp>
        <p:nvSpPr>
          <p:cNvPr id="199" name="Rectangle 2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00" name="Object 22" descr="Object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tangle 25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l’oxygène</a:t>
            </a:r>
            <a:r>
              <a:t> le nitrox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7"/>
          <p:cNvSpPr txBox="1"/>
          <p:nvPr/>
        </p:nvSpPr>
        <p:spPr>
          <a:xfrm>
            <a:off x="542028" y="2168300"/>
            <a:ext cx="11927915" cy="516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QUALITE DE L’OXYGENE PUR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Deux qualités -&gt;  MEDICAL ou TECHNIQUE.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L’oxygène contenu dans chacune des bouteilles est le même.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Différence -&gt; au niveau production des bouteilles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médicament -&gt; SWISSMEDIC -&gt; GPC</a:t>
            </a:r>
            <a:r>
              <a:rPr b="1"/>
              <a:t> </a:t>
            </a:r>
            <a:br>
              <a:rPr b="1"/>
            </a:br>
            <a:endParaRPr b="1"/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IL FAUT TOUJOURS UTILISER DE L’OXYGENE “ MEDICAL ”</a:t>
            </a:r>
          </a:p>
          <a:p>
            <a:pPr algn="ctr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Transport -&gt; ADR 2 groupe 0 -&gt; 20 B50</a:t>
            </a:r>
          </a:p>
        </p:txBody>
      </p:sp>
      <p:sp>
        <p:nvSpPr>
          <p:cNvPr id="204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05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Qualité de l’oxygène</a:t>
            </a:r>
          </a:p>
        </p:txBody>
      </p:sp>
      <p:sp>
        <p:nvSpPr>
          <p:cNvPr id="206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07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Rectangle 15"/>
          <p:cNvSpPr txBox="1"/>
          <p:nvPr/>
        </p:nvSpPr>
        <p:spPr>
          <a:xfrm>
            <a:off x="549835" y="933780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l’oxygène</a:t>
            </a:r>
            <a:r>
              <a:t> le nitrox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6"/>
          <p:cNvSpPr txBox="1"/>
          <p:nvPr/>
        </p:nvSpPr>
        <p:spPr>
          <a:xfrm>
            <a:off x="542028" y="2168300"/>
            <a:ext cx="11926644" cy="5277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DÉFINITION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Un nitrox est un mélange d’oxygène et d’azote qui contient plus de 21% d’oxygène.</a:t>
            </a:r>
            <a:br/>
            <a:endParaRPr/>
          </a:p>
          <a:p>
            <a:pPr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DÉSIGNATION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Pour désigner un nitrox, l’on cite d’abord le pourcentage d’oxygène (O</a:t>
            </a:r>
            <a:r>
              <a:rPr baseline="-14666"/>
              <a:t>2</a:t>
            </a:r>
            <a:r>
              <a:t>) qu’il contient puis le pourcentage d’azote (N</a:t>
            </a:r>
            <a:r>
              <a:rPr baseline="-14666"/>
              <a:t>2</a:t>
            </a:r>
            <a:r>
              <a:t>) du mélange.</a:t>
            </a:r>
            <a:br/>
            <a:endParaRPr/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Exemple pour un nitrox contenant 40% d’O</a:t>
            </a:r>
            <a:r>
              <a:rPr baseline="-18666"/>
              <a:t>2</a:t>
            </a:r>
            <a:r>
              <a:t> et 60% de N</a:t>
            </a:r>
            <a:r>
              <a:rPr baseline="-18666"/>
              <a:t>2</a:t>
            </a:r>
            <a:r>
              <a:t> :</a:t>
            </a:r>
            <a:br/>
            <a:endParaRPr/>
          </a:p>
          <a:p>
            <a:pPr algn="ctr"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Nitrox 40/60</a:t>
            </a:r>
          </a:p>
        </p:txBody>
      </p:sp>
      <p:sp>
        <p:nvSpPr>
          <p:cNvPr id="211" name="Line 8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12" name="Rectangle 9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 nitrox</a:t>
            </a:r>
          </a:p>
        </p:txBody>
      </p:sp>
      <p:sp>
        <p:nvSpPr>
          <p:cNvPr id="213" name="Rectangle 10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14" name="Object 11" descr="Objec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tangle 13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</a:t>
            </a:r>
            <a:r>
              <a:rPr>
                <a:solidFill>
                  <a:srgbClr val="000000"/>
                </a:solidFill>
              </a:rPr>
              <a:t>le nitrox</a:t>
            </a:r>
            <a:r>
              <a:t>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6"/>
          <p:cNvSpPr txBox="1"/>
          <p:nvPr/>
        </p:nvSpPr>
        <p:spPr>
          <a:xfrm>
            <a:off x="542028" y="2168300"/>
            <a:ext cx="11927915" cy="344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1er janvier 1997 -&gt; convention ADR/RID classe 2 mention O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« Mélanges de gaz oxydants"  -&gt; classé sous chiffre 10.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br/>
            <a:endParaRPr/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MARQUAGE DES BOUTEILLES NITROX -&gt; </a:t>
            </a:r>
            <a:r>
              <a:rPr b="0"/>
              <a:t>3156 Nitrox </a:t>
            </a:r>
          </a:p>
          <a:p>
            <a:pPr algn="ctr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La mention "Air comprimé" doit être annulée.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Autocollant « Nitrox » masquant la mention « Pressluft »</a:t>
            </a:r>
          </a:p>
        </p:txBody>
      </p:sp>
      <p:sp>
        <p:nvSpPr>
          <p:cNvPr id="218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19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Règlementation d’utilisation</a:t>
            </a:r>
          </a:p>
        </p:txBody>
      </p:sp>
      <p:sp>
        <p:nvSpPr>
          <p:cNvPr id="220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21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ectangle 13"/>
          <p:cNvSpPr txBox="1"/>
          <p:nvPr/>
        </p:nvSpPr>
        <p:spPr>
          <a:xfrm>
            <a:off x="549835" y="933780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</a:t>
            </a:r>
            <a:r>
              <a:rPr>
                <a:solidFill>
                  <a:srgbClr val="000000"/>
                </a:solidFill>
              </a:rPr>
              <a:t>le nitrox</a:t>
            </a:r>
            <a:r>
              <a:t>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6"/>
          <p:cNvSpPr txBox="1"/>
          <p:nvPr/>
        </p:nvSpPr>
        <p:spPr>
          <a:xfrm>
            <a:off x="542028" y="2168300"/>
            <a:ext cx="11926644" cy="301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Bouteille spécialement pour cet usage.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Seulement pour l’usage nitrox.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Bouteille nettoyée, robinets compatibles « OXYGENE » 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Marquage spécial.</a:t>
            </a:r>
          </a:p>
        </p:txBody>
      </p:sp>
      <p:sp>
        <p:nvSpPr>
          <p:cNvPr id="225" name="Line 8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26" name="Rectangle 9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Utilisation du nitrox</a:t>
            </a:r>
          </a:p>
        </p:txBody>
      </p:sp>
      <p:sp>
        <p:nvSpPr>
          <p:cNvPr id="227" name="Rectangle 10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28" name="Object 11" descr="Objec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Rectangle 12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</a:t>
            </a:r>
            <a:r>
              <a:rPr>
                <a:solidFill>
                  <a:srgbClr val="000000"/>
                </a:solidFill>
              </a:rPr>
              <a:t>le nitrox</a:t>
            </a:r>
            <a:r>
              <a:t>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6"/>
          <p:cNvSpPr txBox="1"/>
          <p:nvPr/>
        </p:nvSpPr>
        <p:spPr>
          <a:xfrm>
            <a:off x="538443" y="2201732"/>
            <a:ext cx="11927914" cy="387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ROBINETTERIE</a:t>
            </a:r>
            <a:br/>
            <a:r>
              <a:rPr b="0"/>
              <a:t>Certifiée par le fabricant ou l’importateur (Sortie M26x2 en Europe).</a:t>
            </a:r>
            <a:br>
              <a:rPr b="0"/>
            </a:br>
            <a:endParaRPr b="0"/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DÉTENDEURS</a:t>
            </a:r>
            <a:br/>
            <a:r>
              <a:rPr b="0"/>
              <a:t>Certifiée par le fabricant ou l’importateur (M26x2 en Europe).</a:t>
            </a:r>
            <a:br>
              <a:rPr b="0"/>
            </a:br>
            <a:endParaRPr b="0"/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MANOMÈTRES</a:t>
            </a:r>
            <a:br/>
            <a:r>
              <a:rPr b="0"/>
              <a:t>Certifiée par le fabricant ou l’importateur.</a:t>
            </a:r>
            <a:br>
              <a:rPr b="0"/>
            </a:br>
            <a:endParaRPr b="0"/>
          </a:p>
        </p:txBody>
      </p:sp>
      <p:sp>
        <p:nvSpPr>
          <p:cNvPr id="232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33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 matériel pour le nitrox</a:t>
            </a:r>
          </a:p>
        </p:txBody>
      </p:sp>
      <p:sp>
        <p:nvSpPr>
          <p:cNvPr id="234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35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ectangle 13"/>
          <p:cNvSpPr txBox="1"/>
          <p:nvPr/>
        </p:nvSpPr>
        <p:spPr>
          <a:xfrm>
            <a:off x="549835" y="9356928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</a:t>
            </a:r>
            <a:r>
              <a:rPr>
                <a:solidFill>
                  <a:srgbClr val="000000"/>
                </a:solidFill>
              </a:rPr>
              <a:t>le nitrox</a:t>
            </a:r>
            <a:r>
              <a:t>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7"/>
          <p:cNvSpPr txBox="1"/>
          <p:nvPr/>
        </p:nvSpPr>
        <p:spPr>
          <a:xfrm>
            <a:off x="542028" y="2168300"/>
            <a:ext cx="12146578" cy="4084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spcBef>
                <a:spcPts val="700"/>
              </a:spcBef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Couleur blanche</a:t>
            </a:r>
          </a:p>
          <a:p>
            <a:pPr defTabSz="1085327">
              <a:spcBef>
                <a:spcPts val="700"/>
              </a:spcBef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Bande Jaune-verte, inscription NITROX </a:t>
            </a:r>
          </a:p>
          <a:p>
            <a:pPr defTabSz="1085327">
              <a:spcBef>
                <a:spcPts val="700"/>
              </a:spcBef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Etiquette indiquant la date de la préparation « compatible oxygène »</a:t>
            </a:r>
          </a:p>
          <a:p>
            <a:pPr defTabSz="1085327">
              <a:spcBef>
                <a:spcPts val="700"/>
              </a:spcBef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Etiquette signalant le % d’oxygène dans le mélange</a:t>
            </a:r>
          </a:p>
          <a:p>
            <a:pPr defTabSz="1085327">
              <a:spcBef>
                <a:spcPts val="700"/>
              </a:spcBef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Pression du mélange</a:t>
            </a:r>
          </a:p>
          <a:p>
            <a:pPr defTabSz="1085327">
              <a:spcBef>
                <a:spcPts val="700"/>
              </a:spcBef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Date de fabrication du mélange</a:t>
            </a:r>
          </a:p>
          <a:p>
            <a:pPr defTabSz="1085327">
              <a:spcBef>
                <a:spcPts val="700"/>
              </a:spcBef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Visa de celui qui a fabriqué le mélange</a:t>
            </a:r>
          </a:p>
          <a:p>
            <a:pPr defTabSz="1085327">
              <a:spcBef>
                <a:spcPts val="700"/>
              </a:spcBef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Numéro permettant l’identification formelle de la bouteille</a:t>
            </a:r>
          </a:p>
        </p:txBody>
      </p:sp>
      <p:pic>
        <p:nvPicPr>
          <p:cNvPr id="2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744" y="6829911"/>
            <a:ext cx="5964518" cy="202243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Line 12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41" name="Rectangle 13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Marquage des bouteilles nitrox</a:t>
            </a:r>
          </a:p>
        </p:txBody>
      </p:sp>
      <p:sp>
        <p:nvSpPr>
          <p:cNvPr id="242" name="Rectangle 14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43" name="Object 15" descr="Objec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ctangle 16"/>
          <p:cNvSpPr txBox="1"/>
          <p:nvPr/>
        </p:nvSpPr>
        <p:spPr>
          <a:xfrm>
            <a:off x="549835" y="9365445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</a:t>
            </a:r>
            <a:r>
              <a:rPr>
                <a:solidFill>
                  <a:srgbClr val="000000"/>
                </a:solidFill>
              </a:rPr>
              <a:t>le nitrox</a:t>
            </a:r>
            <a:r>
              <a:t>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"/>
          <p:cNvSpPr txBox="1"/>
          <p:nvPr/>
        </p:nvSpPr>
        <p:spPr>
          <a:xfrm>
            <a:off x="325119" y="2275839"/>
            <a:ext cx="12254157" cy="1845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/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Une petite pause...</a:t>
            </a:r>
          </a:p>
        </p:txBody>
      </p:sp>
      <p:sp>
        <p:nvSpPr>
          <p:cNvPr id="247" name="Line 3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48" name="Rectangle 4"/>
          <p:cNvSpPr txBox="1"/>
          <p:nvPr/>
        </p:nvSpPr>
        <p:spPr>
          <a:xfrm>
            <a:off x="4121374" y="1300479"/>
            <a:ext cx="8457902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Pause</a:t>
            </a:r>
          </a:p>
        </p:txBody>
      </p:sp>
      <p:sp>
        <p:nvSpPr>
          <p:cNvPr id="249" name="Rectangle 5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50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542664" y="2168264"/>
            <a:ext cx="11926643" cy="2665504"/>
          </a:xfrm>
          <a:prstGeom prst="rect">
            <a:avLst/>
          </a:prstGeom>
        </p:spPr>
        <p:txBody>
          <a:bodyPr lIns="0" tIns="0" rIns="0" bIns="0"/>
          <a:lstStyle/>
          <a:p>
            <a:pPr marL="487680" indent="-48768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 la fin de cette partie théorique le plongeur saura : </a:t>
            </a:r>
          </a:p>
          <a:p>
            <a:pPr marL="485775" indent="-485775">
              <a:lnSpc>
                <a:spcPct val="8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85775" indent="-485775">
              <a:lnSpc>
                <a:spcPct val="80000"/>
              </a:lnSpc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Citer les caractéristiques des gaz concernés.</a:t>
            </a:r>
          </a:p>
          <a:p>
            <a:pPr marL="485775" indent="-485775">
              <a:lnSpc>
                <a:spcPct val="80000"/>
              </a:lnSpc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Expliquer les problèmes de comptabilités des gaz et du matériel.</a:t>
            </a:r>
          </a:p>
          <a:p>
            <a:pPr marL="485775" indent="-485775">
              <a:lnSpc>
                <a:spcPct val="80000"/>
              </a:lnSpc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Calculer les mélanges pour réaliser des nitrox et des trimix.</a:t>
            </a:r>
          </a:p>
          <a:p>
            <a:pPr marL="485775" indent="-485775">
              <a:lnSpc>
                <a:spcPct val="80000"/>
              </a:lnSpc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Réaliser des mélanges contenant les gaz désirés.</a:t>
            </a:r>
          </a:p>
        </p:txBody>
      </p:sp>
      <p:sp>
        <p:nvSpPr>
          <p:cNvPr id="130" name="Line 3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31" name="Rectangle 4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Buts du cours</a:t>
            </a:r>
          </a:p>
        </p:txBody>
      </p:sp>
      <p:sp>
        <p:nvSpPr>
          <p:cNvPr id="132" name="Rectangle 5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33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ine 75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53" name="Rectangle 76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Pour fabriquer des nitrox</a:t>
            </a:r>
          </a:p>
        </p:txBody>
      </p:sp>
      <p:sp>
        <p:nvSpPr>
          <p:cNvPr id="254" name="Rectangle 77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55" name="Object 78" descr="Object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ectangle 79"/>
          <p:cNvSpPr txBox="1"/>
          <p:nvPr/>
        </p:nvSpPr>
        <p:spPr>
          <a:xfrm>
            <a:off x="549835" y="9402930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</a:t>
            </a:r>
            <a:r>
              <a:rPr>
                <a:solidFill>
                  <a:srgbClr val="000000"/>
                </a:solidFill>
              </a:rPr>
              <a:t>le nitrox</a:t>
            </a:r>
            <a:r>
              <a:t>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  <p:pic>
        <p:nvPicPr>
          <p:cNvPr id="257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727" y="5638237"/>
            <a:ext cx="5374417" cy="359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 3" descr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74" y="2385171"/>
            <a:ext cx="4130937" cy="3079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4" descr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642" y="2602042"/>
            <a:ext cx="2602455" cy="5855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 7"/>
          <p:cNvSpPr txBox="1"/>
          <p:nvPr/>
        </p:nvSpPr>
        <p:spPr>
          <a:xfrm>
            <a:off x="217544" y="7482540"/>
            <a:ext cx="12576883" cy="107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/>
          <a:p>
            <a:pPr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En-dessous de 30%  -&gt; trop proche de l’air comprimé.</a:t>
            </a:r>
          </a:p>
          <a:p>
            <a:pPr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Supérieur à 50% -&gt; profondeur de la plongée est très réduite</a:t>
            </a:r>
          </a:p>
        </p:txBody>
      </p:sp>
      <p:graphicFrame>
        <p:nvGraphicFramePr>
          <p:cNvPr id="262" name="Group 80"/>
          <p:cNvGraphicFramePr/>
          <p:nvPr/>
        </p:nvGraphicFramePr>
        <p:xfrm>
          <a:off x="2275839" y="2493384"/>
          <a:ext cx="7824398" cy="433653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5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7559">
                <a:tc>
                  <a:txBody>
                    <a:bodyPr/>
                    <a:lstStyle/>
                    <a:p>
                      <a:pPr algn="ctr">
                        <a:defRPr sz="3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Nitrox</a:t>
                      </a:r>
                    </a:p>
                    <a:p>
                      <a:pPr algn="ctr">
                        <a:defRPr sz="3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Pourcentage de</a:t>
                      </a:r>
                    </a:p>
                    <a:p>
                      <a:pPr algn="ctr">
                        <a:defRPr sz="3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O</a:t>
                      </a:r>
                      <a:r>
                        <a:rPr baseline="-22000"/>
                        <a:t>2 </a:t>
                      </a:r>
                      <a:r>
                        <a:t>/ N</a:t>
                      </a:r>
                      <a:r>
                        <a:rPr baseline="-18666"/>
                        <a:t>2 </a:t>
                      </a:r>
                      <a:r>
                        <a:rPr baseline="-22000"/>
                        <a:t> </a:t>
                      </a:r>
                    </a:p>
                  </a:txBody>
                  <a:tcPr marL="43201" marR="43201" marT="43201" marB="4320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Profondeur maximale pour une pression partielle de 1,6b</a:t>
                      </a:r>
                    </a:p>
                  </a:txBody>
                  <a:tcPr marL="43201" marR="43201" marT="43201" marB="4320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080">
                <a:tc>
                  <a:txBody>
                    <a:bodyPr/>
                    <a:lstStyle/>
                    <a:p>
                      <a:pPr algn="ctr"/>
                      <a:r>
                        <a:rPr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30/70</a:t>
                      </a:r>
                    </a:p>
                  </a:txBody>
                  <a:tcPr marL="43201" marR="43201" marT="43201" marB="4320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43m</a:t>
                      </a:r>
                    </a:p>
                  </a:txBody>
                  <a:tcPr marL="43201" marR="43201" marT="43201" marB="4320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327">
                <a:tc>
                  <a:txBody>
                    <a:bodyPr/>
                    <a:lstStyle/>
                    <a:p>
                      <a:pPr algn="ctr"/>
                      <a:r>
                        <a:rPr sz="3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32/68</a:t>
                      </a:r>
                    </a:p>
                  </a:txBody>
                  <a:tcPr marL="43201" marR="43201" marT="43201" marB="4320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3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40m</a:t>
                      </a:r>
                    </a:p>
                  </a:txBody>
                  <a:tcPr marL="43201" marR="43201" marT="43201" marB="4320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080">
                <a:tc>
                  <a:txBody>
                    <a:bodyPr/>
                    <a:lstStyle/>
                    <a:p>
                      <a:pPr algn="ctr"/>
                      <a:r>
                        <a:rPr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36/64</a:t>
                      </a:r>
                    </a:p>
                  </a:txBody>
                  <a:tcPr marL="43201" marR="43201" marT="43201" marB="4320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34m </a:t>
                      </a:r>
                    </a:p>
                  </a:txBody>
                  <a:tcPr marL="43201" marR="43201" marT="43201" marB="4320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080">
                <a:tc>
                  <a:txBody>
                    <a:bodyPr/>
                    <a:lstStyle/>
                    <a:p>
                      <a:pPr algn="ctr"/>
                      <a:r>
                        <a:rPr sz="3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40/60</a:t>
                      </a:r>
                    </a:p>
                  </a:txBody>
                  <a:tcPr marL="43201" marR="43201" marT="43201" marB="43201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3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30m</a:t>
                      </a:r>
                    </a:p>
                  </a:txBody>
                  <a:tcPr marL="43201" marR="43201" marT="43201" marB="43201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3" name="Line 75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64" name="Rectangle 76"/>
          <p:cNvSpPr txBox="1"/>
          <p:nvPr/>
        </p:nvSpPr>
        <p:spPr>
          <a:xfrm>
            <a:off x="3252919" y="1300479"/>
            <a:ext cx="9325461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Principaux mélanges nitrox utilisés</a:t>
            </a:r>
          </a:p>
        </p:txBody>
      </p:sp>
      <p:sp>
        <p:nvSpPr>
          <p:cNvPr id="265" name="Rectangle 77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66" name="Object 78" descr="Object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Rectangle 79"/>
          <p:cNvSpPr txBox="1"/>
          <p:nvPr/>
        </p:nvSpPr>
        <p:spPr>
          <a:xfrm>
            <a:off x="549835" y="9356928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</a:t>
            </a:r>
            <a:r>
              <a:rPr>
                <a:solidFill>
                  <a:srgbClr val="000000"/>
                </a:solidFill>
              </a:rPr>
              <a:t>le nitrox</a:t>
            </a:r>
            <a:r>
              <a:t>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6"/>
          <p:cNvSpPr txBox="1"/>
          <p:nvPr/>
        </p:nvSpPr>
        <p:spPr>
          <a:xfrm>
            <a:off x="542030" y="2168300"/>
            <a:ext cx="11927914" cy="610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DÉFINITION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Un trimix est un mélange d’oxygène et d’azote et d’hélium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Trimix normoxique -&gt;    au moins 20% d’oxygène.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Trimix hypoxique   -&gt;     moins de 20% d’oxygène. </a:t>
            </a:r>
            <a:br/>
            <a:endParaRPr/>
          </a:p>
          <a:p>
            <a:pPr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DÉSIGNATION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Pour désigner un trimix -&gt; pourcentage d’oxygène (O</a:t>
            </a:r>
            <a:r>
              <a:rPr baseline="-14666"/>
              <a:t>2</a:t>
            </a:r>
            <a:r>
              <a:t>)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pourcentage d’hélium (He)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pourcentage d’azote (N</a:t>
            </a:r>
            <a:r>
              <a:rPr baseline="-14666"/>
              <a:t>2</a:t>
            </a:r>
            <a:r>
              <a:t>)</a:t>
            </a:r>
            <a:br/>
            <a:endParaRPr/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Exemple: trimix contenant 20% d’O</a:t>
            </a:r>
            <a:r>
              <a:rPr baseline="-18666"/>
              <a:t>2</a:t>
            </a:r>
            <a:r>
              <a:t> 23% de He et 57% de N</a:t>
            </a:r>
            <a:r>
              <a:rPr baseline="-18666"/>
              <a:t>2</a:t>
            </a:r>
            <a:r>
              <a:t> :</a:t>
            </a:r>
          </a:p>
          <a:p>
            <a:pPr algn="ctr"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Trimix 20/23/57 ou trimix 20/23</a:t>
            </a:r>
          </a:p>
        </p:txBody>
      </p:sp>
      <p:sp>
        <p:nvSpPr>
          <p:cNvPr id="270" name="Line 8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71" name="Rectangle 9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 trimix</a:t>
            </a:r>
          </a:p>
        </p:txBody>
      </p:sp>
      <p:sp>
        <p:nvSpPr>
          <p:cNvPr id="272" name="Rectangle 10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73" name="Object 11" descr="Objec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Rectangle 12"/>
          <p:cNvSpPr txBox="1"/>
          <p:nvPr/>
        </p:nvSpPr>
        <p:spPr>
          <a:xfrm>
            <a:off x="717176" y="933780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</a:t>
            </a:r>
            <a:r>
              <a:rPr>
                <a:solidFill>
                  <a:srgbClr val="000000"/>
                </a:solidFill>
              </a:rPr>
              <a:t>le trimix</a:t>
            </a:r>
            <a:r>
              <a:t>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7"/>
          <p:cNvSpPr txBox="1"/>
          <p:nvPr/>
        </p:nvSpPr>
        <p:spPr>
          <a:xfrm>
            <a:off x="542030" y="2168300"/>
            <a:ext cx="11927914" cy="451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ETIQUETTE MENTIONNANT:</a:t>
            </a:r>
          </a:p>
          <a:p>
            <a:pPr defTabSz="1085327">
              <a:spcBef>
                <a:spcPts val="6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LE % D’OXYGÈNE ET D’AZOTE DANS LE MELANGE NITROX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LE % D’OXYGÈNE ET D’HELIUM DANS LE MELANGE TRIMIX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LA PRESSION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LA DATE DE FABRICATION</a:t>
            </a:r>
          </a:p>
          <a:p>
            <a:pPr defTabSz="1085327"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LE VISA DU FABRICANT DU MELANGE</a:t>
            </a:r>
            <a:br/>
            <a:endParaRPr/>
          </a:p>
          <a:p>
            <a:pPr algn="ctr" defTabSz="1085327">
              <a:spcBef>
                <a:spcPts val="700"/>
              </a:spcBef>
              <a:defRPr sz="3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TOUJOURS REPORTER DANS LE REGISTRE DES MELANGES</a:t>
            </a:r>
          </a:p>
        </p:txBody>
      </p:sp>
      <p:sp>
        <p:nvSpPr>
          <p:cNvPr id="277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278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Nitrox - Trimix</a:t>
            </a:r>
          </a:p>
        </p:txBody>
      </p:sp>
      <p:sp>
        <p:nvSpPr>
          <p:cNvPr id="279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280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Rectangle 13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</a:t>
            </a:r>
            <a:r>
              <a:rPr>
                <a:solidFill>
                  <a:srgbClr val="000000"/>
                </a:solidFill>
              </a:rPr>
              <a:t>le nitrox le trimix</a:t>
            </a:r>
            <a:r>
              <a:t>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48"/>
          <p:cNvGrpSpPr/>
          <p:nvPr/>
        </p:nvGrpSpPr>
        <p:grpSpPr>
          <a:xfrm>
            <a:off x="542664" y="2275839"/>
            <a:ext cx="11819069" cy="3688680"/>
            <a:chOff x="0" y="0"/>
            <a:chExt cx="11819068" cy="3688678"/>
          </a:xfrm>
        </p:grpSpPr>
        <p:pic>
          <p:nvPicPr>
            <p:cNvPr id="283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819069" cy="3688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4" name="Oval 6"/>
            <p:cNvSpPr/>
            <p:nvPr/>
          </p:nvSpPr>
          <p:spPr>
            <a:xfrm>
              <a:off x="2260750" y="975992"/>
              <a:ext cx="149610" cy="16147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Oval 7"/>
            <p:cNvSpPr/>
            <p:nvPr/>
          </p:nvSpPr>
          <p:spPr>
            <a:xfrm>
              <a:off x="900975" y="1625458"/>
              <a:ext cx="152935" cy="16505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Oval 8"/>
            <p:cNvSpPr/>
            <p:nvPr/>
          </p:nvSpPr>
          <p:spPr>
            <a:xfrm>
              <a:off x="1655667" y="1790516"/>
              <a:ext cx="149610" cy="16147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Oval 9"/>
            <p:cNvSpPr/>
            <p:nvPr/>
          </p:nvSpPr>
          <p:spPr>
            <a:xfrm>
              <a:off x="2410358" y="1463989"/>
              <a:ext cx="149611" cy="16147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Oval 10"/>
            <p:cNvSpPr/>
            <p:nvPr/>
          </p:nvSpPr>
          <p:spPr>
            <a:xfrm>
              <a:off x="900975" y="649465"/>
              <a:ext cx="152935" cy="16505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Oval 11"/>
            <p:cNvSpPr/>
            <p:nvPr/>
          </p:nvSpPr>
          <p:spPr>
            <a:xfrm>
              <a:off x="1053908" y="1137462"/>
              <a:ext cx="149610" cy="16505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Oval 12"/>
            <p:cNvSpPr/>
            <p:nvPr/>
          </p:nvSpPr>
          <p:spPr>
            <a:xfrm>
              <a:off x="2559966" y="1790516"/>
              <a:ext cx="152936" cy="16147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1" name="Oval 13"/>
            <p:cNvSpPr/>
            <p:nvPr/>
          </p:nvSpPr>
          <p:spPr>
            <a:xfrm>
              <a:off x="2862508" y="2113454"/>
              <a:ext cx="149611" cy="16505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2" name="Oval 14"/>
            <p:cNvSpPr/>
            <p:nvPr/>
          </p:nvSpPr>
          <p:spPr>
            <a:xfrm>
              <a:off x="3012116" y="814523"/>
              <a:ext cx="152936" cy="16147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3" name="Oval 15"/>
            <p:cNvSpPr/>
            <p:nvPr/>
          </p:nvSpPr>
          <p:spPr>
            <a:xfrm>
              <a:off x="2712900" y="1137462"/>
              <a:ext cx="149610" cy="16505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Oval 16"/>
            <p:cNvSpPr/>
            <p:nvPr/>
          </p:nvSpPr>
          <p:spPr>
            <a:xfrm>
              <a:off x="1805275" y="649465"/>
              <a:ext cx="152935" cy="16505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5" name="Oval 17"/>
            <p:cNvSpPr/>
            <p:nvPr/>
          </p:nvSpPr>
          <p:spPr>
            <a:xfrm>
              <a:off x="4671108" y="814523"/>
              <a:ext cx="152936" cy="161471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6" name="Oval 18"/>
            <p:cNvSpPr/>
            <p:nvPr/>
          </p:nvSpPr>
          <p:spPr>
            <a:xfrm>
              <a:off x="4824041" y="1625458"/>
              <a:ext cx="149611" cy="165058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7" name="Oval 19"/>
            <p:cNvSpPr/>
            <p:nvPr/>
          </p:nvSpPr>
          <p:spPr>
            <a:xfrm>
              <a:off x="5276191" y="649465"/>
              <a:ext cx="149611" cy="165058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8" name="Oval 20"/>
            <p:cNvSpPr/>
            <p:nvPr/>
          </p:nvSpPr>
          <p:spPr>
            <a:xfrm>
              <a:off x="6180491" y="1625458"/>
              <a:ext cx="149611" cy="165058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Oval 21"/>
            <p:cNvSpPr/>
            <p:nvPr/>
          </p:nvSpPr>
          <p:spPr>
            <a:xfrm>
              <a:off x="5877950" y="1951985"/>
              <a:ext cx="152935" cy="161471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Oval 22"/>
            <p:cNvSpPr/>
            <p:nvPr/>
          </p:nvSpPr>
          <p:spPr>
            <a:xfrm>
              <a:off x="6782250" y="814523"/>
              <a:ext cx="152935" cy="161471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Oval 23"/>
            <p:cNvSpPr/>
            <p:nvPr/>
          </p:nvSpPr>
          <p:spPr>
            <a:xfrm>
              <a:off x="10854925" y="814523"/>
              <a:ext cx="149610" cy="16147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Oval 24"/>
            <p:cNvSpPr/>
            <p:nvPr/>
          </p:nvSpPr>
          <p:spPr>
            <a:xfrm>
              <a:off x="10100233" y="1463989"/>
              <a:ext cx="152935" cy="16147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Oval 25"/>
            <p:cNvSpPr/>
            <p:nvPr/>
          </p:nvSpPr>
          <p:spPr>
            <a:xfrm>
              <a:off x="11307074" y="1137462"/>
              <a:ext cx="149611" cy="16505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Oval 26"/>
            <p:cNvSpPr/>
            <p:nvPr/>
          </p:nvSpPr>
          <p:spPr>
            <a:xfrm>
              <a:off x="10705317" y="1951985"/>
              <a:ext cx="149610" cy="16147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Oval 27"/>
            <p:cNvSpPr/>
            <p:nvPr/>
          </p:nvSpPr>
          <p:spPr>
            <a:xfrm>
              <a:off x="9797691" y="649465"/>
              <a:ext cx="152936" cy="16505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6" name="Oval 28"/>
            <p:cNvSpPr/>
            <p:nvPr/>
          </p:nvSpPr>
          <p:spPr>
            <a:xfrm>
              <a:off x="9345541" y="1790516"/>
              <a:ext cx="152936" cy="16147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Oval 29"/>
            <p:cNvSpPr/>
            <p:nvPr/>
          </p:nvSpPr>
          <p:spPr>
            <a:xfrm>
              <a:off x="11157466" y="1625458"/>
              <a:ext cx="149610" cy="16505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Oval 30"/>
            <p:cNvSpPr/>
            <p:nvPr/>
          </p:nvSpPr>
          <p:spPr>
            <a:xfrm>
              <a:off x="9345541" y="814523"/>
              <a:ext cx="152936" cy="16147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Oval 31"/>
            <p:cNvSpPr/>
            <p:nvPr/>
          </p:nvSpPr>
          <p:spPr>
            <a:xfrm>
              <a:off x="10552383" y="1302519"/>
              <a:ext cx="152936" cy="16147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Oval 32"/>
            <p:cNvSpPr/>
            <p:nvPr/>
          </p:nvSpPr>
          <p:spPr>
            <a:xfrm>
              <a:off x="1958208" y="1951985"/>
              <a:ext cx="149610" cy="161471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Oval 33"/>
            <p:cNvSpPr/>
            <p:nvPr/>
          </p:nvSpPr>
          <p:spPr>
            <a:xfrm>
              <a:off x="1506058" y="649465"/>
              <a:ext cx="149611" cy="165058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Oval 34"/>
            <p:cNvSpPr/>
            <p:nvPr/>
          </p:nvSpPr>
          <p:spPr>
            <a:xfrm>
              <a:off x="900975" y="1951985"/>
              <a:ext cx="152935" cy="161471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Oval 35"/>
            <p:cNvSpPr/>
            <p:nvPr/>
          </p:nvSpPr>
          <p:spPr>
            <a:xfrm>
              <a:off x="601758" y="1137462"/>
              <a:ext cx="149610" cy="165057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Oval 36"/>
            <p:cNvSpPr/>
            <p:nvPr/>
          </p:nvSpPr>
          <p:spPr>
            <a:xfrm>
              <a:off x="1805275" y="1463989"/>
              <a:ext cx="152935" cy="161470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Oval 37"/>
            <p:cNvSpPr/>
            <p:nvPr/>
          </p:nvSpPr>
          <p:spPr>
            <a:xfrm>
              <a:off x="3012116" y="975992"/>
              <a:ext cx="152936" cy="161471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Oval 38"/>
            <p:cNvSpPr/>
            <p:nvPr/>
          </p:nvSpPr>
          <p:spPr>
            <a:xfrm>
              <a:off x="2410358" y="649465"/>
              <a:ext cx="149611" cy="165058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68848" tIns="68848" rIns="68848" bIns="6884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18" name="Rectangle 39"/>
          <p:cNvSpPr txBox="1"/>
          <p:nvPr/>
        </p:nvSpPr>
        <p:spPr>
          <a:xfrm>
            <a:off x="650239" y="6504791"/>
            <a:ext cx="12036615" cy="1937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/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Pression partielle -&gt; une partie de la pression.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C'est la partie de la pression exercée par l'un des gaz composant le mélange : -&gt; une partie du mélange</a:t>
            </a:r>
          </a:p>
          <a:p>
            <a:pPr algn="ctr" defTabSz="1085327">
              <a:spcBef>
                <a:spcPts val="7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Pp =  Pabs * %</a:t>
            </a:r>
          </a:p>
        </p:txBody>
      </p:sp>
      <p:sp>
        <p:nvSpPr>
          <p:cNvPr id="319" name="Line 43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20" name="Rectangle 44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Dalton, la pression partielle</a:t>
            </a:r>
          </a:p>
        </p:txBody>
      </p:sp>
      <p:sp>
        <p:nvSpPr>
          <p:cNvPr id="321" name="Rectangle 45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22" name="Object 46" descr="Object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Rectangle 47"/>
          <p:cNvSpPr txBox="1"/>
          <p:nvPr/>
        </p:nvSpPr>
        <p:spPr>
          <a:xfrm>
            <a:off x="715981" y="929955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</a:t>
            </a:r>
            <a:r>
              <a:rPr>
                <a:solidFill>
                  <a:srgbClr val="000000"/>
                </a:solidFill>
              </a:rPr>
              <a:t>calculation des mélanges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1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 5"/>
          <p:cNvSpPr txBox="1"/>
          <p:nvPr/>
        </p:nvSpPr>
        <p:spPr>
          <a:xfrm>
            <a:off x="542664" y="2385807"/>
            <a:ext cx="5421855" cy="200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/>
          <a:p>
            <a:pPr defTabSz="1085327">
              <a:spcBef>
                <a:spcPts val="6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LE VOLUME D’UN GAZ EST INVERSEMENT PROPORTIONNEL À LA PRESSION QU’IL SUBIT</a:t>
            </a:r>
            <a:br/>
            <a:endParaRPr/>
          </a:p>
          <a:p>
            <a:pPr defTabSz="1085327">
              <a:spcBef>
                <a:spcPts val="6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          </a:t>
            </a:r>
            <a:r>
              <a:rPr b="1"/>
              <a:t>P</a:t>
            </a:r>
            <a:r>
              <a:rPr b="1" baseline="-15208"/>
              <a:t>1 * </a:t>
            </a:r>
            <a:r>
              <a:rPr b="1"/>
              <a:t>V</a:t>
            </a:r>
            <a:r>
              <a:rPr b="1" baseline="-15208"/>
              <a:t>1 = </a:t>
            </a:r>
            <a:r>
              <a:rPr b="1"/>
              <a:t>P</a:t>
            </a:r>
            <a:r>
              <a:rPr b="1" baseline="-15208"/>
              <a:t>2 * </a:t>
            </a:r>
            <a:r>
              <a:rPr b="1"/>
              <a:t>V</a:t>
            </a:r>
            <a:r>
              <a:rPr b="1" baseline="-15208"/>
              <a:t>2</a:t>
            </a:r>
          </a:p>
        </p:txBody>
      </p:sp>
      <p:pic>
        <p:nvPicPr>
          <p:cNvPr id="326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853" y="2385807"/>
            <a:ext cx="6935098" cy="6072095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28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loi de Boyles-Mariotte</a:t>
            </a:r>
          </a:p>
        </p:txBody>
      </p:sp>
      <p:sp>
        <p:nvSpPr>
          <p:cNvPr id="329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30" name="Object 12" descr="Objec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Rectangle 13"/>
          <p:cNvSpPr txBox="1"/>
          <p:nvPr/>
        </p:nvSpPr>
        <p:spPr>
          <a:xfrm>
            <a:off x="549835" y="933780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</a:t>
            </a:r>
            <a:r>
              <a:rPr>
                <a:solidFill>
                  <a:srgbClr val="000000"/>
                </a:solidFill>
              </a:rPr>
              <a:t>calculation des mélanges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1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ectangle 7"/>
          <p:cNvSpPr txBox="1"/>
          <p:nvPr/>
        </p:nvSpPr>
        <p:spPr>
          <a:xfrm>
            <a:off x="542030" y="2168300"/>
            <a:ext cx="11927914" cy="526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Pour avoir 100 bars de nitrox 40/60 il faut :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40 bars d’O</a:t>
            </a:r>
            <a:r>
              <a:rPr baseline="-18666"/>
              <a:t>2</a:t>
            </a:r>
            <a:r>
              <a:t> et 60 bars de N</a:t>
            </a:r>
            <a:r>
              <a:rPr baseline="-18666"/>
              <a:t>2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 baseline="-18666"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Azote pur et oxygène pur -&gt; 60 bars d’azote et 40 bars d’oxygène.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Mais nous mettons de l’air donc : </a:t>
            </a:r>
            <a:br/>
            <a:r>
              <a:t>60 bars d’azote -&gt; aussi de l’oxygène, selon la règle suivante :</a:t>
            </a:r>
          </a:p>
          <a:p>
            <a:pPr defTabSz="1085327">
              <a:defRPr sz="3000" u="sng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60 x 100</a:t>
            </a:r>
            <a:r>
              <a:rPr u="none"/>
              <a:t>  = 75,95 -&gt; 76 bars d’air -&gt; 60 bars de N</a:t>
            </a:r>
            <a:r>
              <a:rPr u="none" baseline="-18666"/>
              <a:t>2</a:t>
            </a:r>
            <a:r>
              <a:rPr u="none"/>
              <a:t> et 16 bars d’O</a:t>
            </a:r>
            <a:r>
              <a:rPr u="none" baseline="-18666"/>
              <a:t>2</a:t>
            </a:r>
            <a:r>
              <a:rPr u="none"/>
              <a:t>.</a:t>
            </a:r>
            <a:br>
              <a:rPr u="none"/>
            </a:br>
            <a:r>
              <a:rPr u="none"/>
              <a:t>    79</a:t>
            </a:r>
            <a:br>
              <a:rPr u="none"/>
            </a:br>
            <a:endParaRPr u="none"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Il manque 40 -16 = 24 bars d’oxygène qu’il faudra ajouter.</a:t>
            </a:r>
          </a:p>
        </p:txBody>
      </p:sp>
      <p:sp>
        <p:nvSpPr>
          <p:cNvPr id="334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35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Calculer un nitrox</a:t>
            </a:r>
          </a:p>
        </p:txBody>
      </p:sp>
      <p:sp>
        <p:nvSpPr>
          <p:cNvPr id="336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37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Rectangle 13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</a:t>
            </a:r>
            <a:r>
              <a:rPr>
                <a:solidFill>
                  <a:srgbClr val="000000"/>
                </a:solidFill>
              </a:rPr>
              <a:t>calculation des mélanges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7"/>
          <p:cNvSpPr txBox="1"/>
          <p:nvPr/>
        </p:nvSpPr>
        <p:spPr>
          <a:xfrm>
            <a:off x="542028" y="2168300"/>
            <a:ext cx="12146578" cy="5217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Le rapport AIR/AZOTE est : </a:t>
            </a:r>
            <a:r>
              <a:rPr b="1"/>
              <a:t>AIR/AZOTE = 100/79 = 1,271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La formule est: </a:t>
            </a:r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 baseline="-18666"/>
              <a:t>finale</a:t>
            </a:r>
            <a:r>
              <a:t> * (1,27 * % N</a:t>
            </a:r>
            <a:r>
              <a:rPr baseline="-18666"/>
              <a:t>2</a:t>
            </a:r>
            <a:r>
              <a:t> du nitrox)</a:t>
            </a:r>
          </a:p>
          <a:p>
            <a:pPr algn="just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soit</a:t>
            </a:r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200 * (1,27 x 0,6) = 152 bars d’AIR -&gt; 48 bars d’OXYGENE</a:t>
            </a:r>
            <a:br/>
            <a:endParaRPr/>
          </a:p>
          <a:p>
            <a:pPr algn="just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0u bien</a:t>
            </a:r>
            <a:endParaRPr b="1"/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1,27 * 0,6 = 0.76 -&gt; coefficient par lequel la pression finale est multipliée</a:t>
            </a:r>
          </a:p>
          <a:p>
            <a:pPr algn="just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soit</a:t>
            </a:r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200 bars  *  0,76 =  152 bars d’AIR -&gt; 48 bars d’OXYGENE</a:t>
            </a:r>
          </a:p>
        </p:txBody>
      </p:sp>
      <p:sp>
        <p:nvSpPr>
          <p:cNvPr id="341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42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Calculer un nitrox</a:t>
            </a:r>
          </a:p>
        </p:txBody>
      </p:sp>
      <p:sp>
        <p:nvSpPr>
          <p:cNvPr id="343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44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Rectangle 13"/>
          <p:cNvSpPr txBox="1"/>
          <p:nvPr/>
        </p:nvSpPr>
        <p:spPr>
          <a:xfrm>
            <a:off x="662752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</a:t>
            </a:r>
            <a:r>
              <a:rPr>
                <a:solidFill>
                  <a:srgbClr val="000000"/>
                </a:solidFill>
              </a:rPr>
              <a:t>calculation des mélanges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1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7"/>
          <p:cNvSpPr txBox="1"/>
          <p:nvPr/>
        </p:nvSpPr>
        <p:spPr>
          <a:xfrm>
            <a:off x="542028" y="2168300"/>
            <a:ext cx="11927915" cy="5697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RECYCLAGE/COMPLEMENT DES MELANGES, MEME MELANGE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Il reste 40 bars de nitrox 40/60 et l’on veut remonter à 200 bars </a:t>
            </a:r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200 bars - 40 bars = 160 bars</a:t>
            </a:r>
          </a:p>
          <a:p>
            <a:pPr algn="just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Le calcul devient:</a:t>
            </a:r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160 *  0.76 = 122 bars d’air</a:t>
            </a:r>
            <a:br/>
            <a:r>
              <a:rPr b="0"/>
              <a:t>donc</a:t>
            </a:r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160 bars - 122 bars = 38 bars O</a:t>
            </a:r>
            <a:r>
              <a:rPr baseline="-18666"/>
              <a:t>2</a:t>
            </a:r>
            <a:r>
              <a:t> </a:t>
            </a:r>
          </a:p>
          <a:p>
            <a:pPr algn="ctr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Pour faire le complément l’on lira sur le manomètre de précision:</a:t>
            </a:r>
            <a:br/>
            <a:r>
              <a:rPr b="1"/>
              <a:t>40 bars de 40/60 restant + 38 bars d’O</a:t>
            </a:r>
            <a:r>
              <a:rPr b="1" baseline="-18666"/>
              <a:t>2</a:t>
            </a:r>
            <a:r>
              <a:rPr b="1"/>
              <a:t>  = 78 bars.</a:t>
            </a:r>
          </a:p>
          <a:p>
            <a:pPr algn="ctr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et l’on ajoutera 122 bars d’air avec le compresseur pour atteindre la pression finale de 200 bars.</a:t>
            </a:r>
          </a:p>
        </p:txBody>
      </p:sp>
      <p:sp>
        <p:nvSpPr>
          <p:cNvPr id="348" name="Line 10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49" name="Rectangle 11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Calculer un nitrox</a:t>
            </a:r>
          </a:p>
        </p:txBody>
      </p:sp>
      <p:sp>
        <p:nvSpPr>
          <p:cNvPr id="350" name="Rectangle 12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51" name="Object 13" descr="Object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Rectangle 14"/>
          <p:cNvSpPr txBox="1"/>
          <p:nvPr/>
        </p:nvSpPr>
        <p:spPr>
          <a:xfrm>
            <a:off x="549835" y="929955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</a:t>
            </a:r>
            <a:r>
              <a:rPr>
                <a:solidFill>
                  <a:srgbClr val="000000"/>
                </a:solidFill>
              </a:rPr>
              <a:t>calculation des mélanges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7"/>
          <p:cNvSpPr txBox="1"/>
          <p:nvPr/>
        </p:nvSpPr>
        <p:spPr>
          <a:xfrm>
            <a:off x="542028" y="2168300"/>
            <a:ext cx="11927915" cy="3538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POURCENTAGE EN FONCTION DES Pp A RESPIRER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AZOTE : MAX. 4 bars de Pp N</a:t>
            </a:r>
            <a:r>
              <a:rPr baseline="-18666"/>
              <a:t>2</a:t>
            </a:r>
            <a:r>
              <a:t> a la profondeur maximale.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OXYGENE : MAX. 1,4 bar de Pp O</a:t>
            </a:r>
            <a:r>
              <a:rPr baseline="-18666"/>
              <a:t>2</a:t>
            </a:r>
            <a:r>
              <a:t>  à la profondeur maximale</a:t>
            </a:r>
            <a:br/>
            <a:r>
              <a:t>                               1,6 bar en décompression.</a:t>
            </a:r>
            <a:br/>
            <a:br/>
            <a:r>
              <a:rPr>
                <a:solidFill>
                  <a:srgbClr val="FF0000"/>
                </a:solidFill>
              </a:rPr>
              <a:t>(… a adapter aux standards de chaque organisation…)</a:t>
            </a:r>
          </a:p>
        </p:txBody>
      </p:sp>
      <p:sp>
        <p:nvSpPr>
          <p:cNvPr id="355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56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Calculer un trimix</a:t>
            </a:r>
          </a:p>
        </p:txBody>
      </p:sp>
      <p:sp>
        <p:nvSpPr>
          <p:cNvPr id="357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58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Rectangle 13"/>
          <p:cNvSpPr txBox="1"/>
          <p:nvPr/>
        </p:nvSpPr>
        <p:spPr>
          <a:xfrm>
            <a:off x="549835" y="933780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</a:t>
            </a:r>
            <a:r>
              <a:rPr>
                <a:solidFill>
                  <a:srgbClr val="000000"/>
                </a:solidFill>
              </a:rPr>
              <a:t>calculation des mélanges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2"/>
          <p:cNvSpPr txBox="1">
            <a:spLocks noGrp="1"/>
          </p:cNvSpPr>
          <p:nvPr>
            <p:ph type="body" idx="1"/>
          </p:nvPr>
        </p:nvSpPr>
        <p:spPr>
          <a:xfrm>
            <a:off x="542028" y="2168264"/>
            <a:ext cx="11817314" cy="607209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THÉORIE</a:t>
            </a:r>
          </a:p>
          <a:p>
            <a:pPr marL="0" indent="0">
              <a:lnSpc>
                <a:spcPct val="80000"/>
              </a:lnSpc>
              <a:buSzTx/>
              <a:buNone/>
              <a:defRPr sz="3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Présentation du cours, du programme.</a:t>
            </a:r>
          </a:p>
          <a:p>
            <a:pPr marL="0" indent="0">
              <a:lnSpc>
                <a:spcPct val="80000"/>
              </a:lnSpc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L’air, l’oxygène, l’azote, le nitrox, l’hélium, le trimix.</a:t>
            </a:r>
            <a:br/>
            <a:r>
              <a:t>La réglementation.</a:t>
            </a:r>
            <a:br/>
            <a:r>
              <a:t>Le matériel à utiliser.</a:t>
            </a:r>
          </a:p>
          <a:p>
            <a:pPr marL="0" indent="0">
              <a:lnSpc>
                <a:spcPct val="80000"/>
              </a:lnSpc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Calculation des mélanges.</a:t>
            </a:r>
          </a:p>
          <a:p>
            <a:pPr marL="0" indent="0">
              <a:lnSpc>
                <a:spcPct val="80000"/>
              </a:lnSpc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Fabrication des mélanges.</a:t>
            </a:r>
          </a:p>
          <a:p>
            <a:pPr marL="0" indent="0">
              <a:lnSpc>
                <a:spcPct val="80000"/>
              </a:lnSpc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Examen théorique.</a:t>
            </a:r>
          </a:p>
        </p:txBody>
      </p:sp>
      <p:sp>
        <p:nvSpPr>
          <p:cNvPr id="136" name="Line 7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37" name="Rectangle 8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Programme du cours</a:t>
            </a:r>
          </a:p>
        </p:txBody>
      </p:sp>
      <p:sp>
        <p:nvSpPr>
          <p:cNvPr id="138" name="Rectangle 9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39" name="Object 10" descr="Objec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6"/>
          <p:cNvSpPr txBox="1"/>
          <p:nvPr/>
        </p:nvSpPr>
        <p:spPr>
          <a:xfrm>
            <a:off x="542028" y="2168300"/>
            <a:ext cx="12253221" cy="4785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EXEMPLE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Trimix 20/23/57                Bi de 2x10 litres à 200 bars 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Raisonnement :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Pour 100% ou 100 bars :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N</a:t>
            </a:r>
            <a:r>
              <a:rPr baseline="-18666"/>
              <a:t>2</a:t>
            </a:r>
            <a:r>
              <a:t> -&gt; L’azote sera ajouté en gonflant le bi au compresseur, avec de l’air. </a:t>
            </a:r>
            <a:br/>
            <a:r>
              <a:t>Si l’on ajoute de l’air on ajoutera aussi de l’oxygène… dans une proportion de 1.27  (100/79)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br/>
            <a:r>
              <a:t>57 bars d’azote:  57 * 1.27 = 72.39 bars d’air </a:t>
            </a:r>
          </a:p>
        </p:txBody>
      </p:sp>
      <p:sp>
        <p:nvSpPr>
          <p:cNvPr id="362" name="Rectangle 7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</a:t>
            </a:r>
            <a:r>
              <a:rPr>
                <a:solidFill>
                  <a:srgbClr val="000000"/>
                </a:solidFill>
              </a:rPr>
              <a:t>calculation des mélanges </a:t>
            </a:r>
            <a:r>
              <a:t>fabrication des mélanges</a:t>
            </a:r>
          </a:p>
        </p:txBody>
      </p:sp>
      <p:sp>
        <p:nvSpPr>
          <p:cNvPr id="363" name="Line 8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64" name="Rectangle 9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Calculer un trimix</a:t>
            </a:r>
          </a:p>
        </p:txBody>
      </p:sp>
      <p:sp>
        <p:nvSpPr>
          <p:cNvPr id="365" name="Rectangle 10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66" name="Object 11" descr="Objec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build="p" bldLvl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6"/>
          <p:cNvSpPr txBox="1"/>
          <p:nvPr/>
        </p:nvSpPr>
        <p:spPr>
          <a:xfrm>
            <a:off x="542028" y="2168300"/>
            <a:ext cx="11927915" cy="378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EXEMPLE</a:t>
            </a:r>
          </a:p>
          <a:p>
            <a:pPr defTabSz="1085327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Trimix 20/23/57                Bi de 2x10 litres à 200 bars  </a:t>
            </a:r>
            <a:br/>
            <a:endParaRPr/>
          </a:p>
          <a:p>
            <a:pPr defTabSz="1085327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</a:t>
            </a:r>
            <a:r>
              <a:rPr baseline="-18892"/>
              <a:t>2</a:t>
            </a:r>
            <a:r>
              <a:t> -&gt; 72 bars d’air contenant 57 bars d’azote donc</a:t>
            </a:r>
            <a:br/>
            <a:br/>
            <a:r>
              <a:t>          72- 57 = 15 bars d’oxygène </a:t>
            </a:r>
          </a:p>
          <a:p>
            <a:pPr defTabSz="1085327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       Pour avoir 20 bars d’oxygène il faut ajouter 20-15 =  5 bars O</a:t>
            </a:r>
            <a:r>
              <a:rPr baseline="-18892"/>
              <a:t>2</a:t>
            </a:r>
            <a:br>
              <a:rPr baseline="-18892"/>
            </a:br>
            <a:endParaRPr baseline="-18892"/>
          </a:p>
          <a:p>
            <a:pPr defTabSz="1085327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He -&gt; Le reste est de l’hélium:  72 + 5 = 77  -&gt; pour 100 =  23 bars He </a:t>
            </a:r>
          </a:p>
        </p:txBody>
      </p:sp>
      <p:sp>
        <p:nvSpPr>
          <p:cNvPr id="369" name="Rectangle 7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</a:t>
            </a:r>
            <a:r>
              <a:rPr>
                <a:solidFill>
                  <a:srgbClr val="000000"/>
                </a:solidFill>
              </a:rPr>
              <a:t>calculation des mélanges </a:t>
            </a:r>
            <a:r>
              <a:t>fabrication des mélanges</a:t>
            </a:r>
          </a:p>
        </p:txBody>
      </p:sp>
      <p:sp>
        <p:nvSpPr>
          <p:cNvPr id="370" name="Line 8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71" name="Rectangle 9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Calculer un trimix</a:t>
            </a:r>
          </a:p>
        </p:txBody>
      </p:sp>
      <p:sp>
        <p:nvSpPr>
          <p:cNvPr id="372" name="Rectangle 10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73" name="Object 11" descr="Objec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1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6"/>
          <p:cNvSpPr txBox="1"/>
          <p:nvPr/>
        </p:nvSpPr>
        <p:spPr>
          <a:xfrm>
            <a:off x="542028" y="2168300"/>
            <a:ext cx="12144189" cy="612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EXEMPLE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Trimix 20/23/57                Bi de 2x10 litres à 200 bars  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1.  He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23% de 200 bars = 46 bars He.</a:t>
            </a:r>
            <a:br/>
            <a:r>
              <a:t>(19 bars d’une B50 qui doit être au moins à 65 bars) 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2. O</a:t>
            </a:r>
            <a:r>
              <a:rPr baseline="-18666"/>
              <a:t>2</a:t>
            </a:r>
            <a:r>
              <a:t> 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Transférer 10 bars d’oxygène. (5 bars pour 100).</a:t>
            </a:r>
            <a:br/>
            <a:r>
              <a:t>B50 au moins à 70 bars d’O</a:t>
            </a:r>
            <a:r>
              <a:rPr baseline="-18666"/>
              <a:t>2</a:t>
            </a:r>
            <a:r>
              <a:t>. 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3. Air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Compléter avec le compresseur jusqu'à 200 – (46 + 10) = 144 bars d’air.</a:t>
            </a:r>
          </a:p>
        </p:txBody>
      </p:sp>
      <p:sp>
        <p:nvSpPr>
          <p:cNvPr id="376" name="Rectangle 7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</a:t>
            </a:r>
            <a:r>
              <a:rPr>
                <a:solidFill>
                  <a:srgbClr val="000000"/>
                </a:solidFill>
              </a:rPr>
              <a:t>calculation des mélanges </a:t>
            </a:r>
            <a:r>
              <a:t>fabrication des mélanges</a:t>
            </a:r>
          </a:p>
        </p:txBody>
      </p:sp>
      <p:sp>
        <p:nvSpPr>
          <p:cNvPr id="377" name="Line 8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78" name="Rectangle 9"/>
          <p:cNvSpPr txBox="1"/>
          <p:nvPr/>
        </p:nvSpPr>
        <p:spPr>
          <a:xfrm>
            <a:off x="4121373" y="1300479"/>
            <a:ext cx="8565480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Calculer un trimix</a:t>
            </a:r>
          </a:p>
        </p:txBody>
      </p:sp>
      <p:sp>
        <p:nvSpPr>
          <p:cNvPr id="379" name="Rectangle 10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80" name="Object 11" descr="Objec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1" build="p" bldLvl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384" y="2385807"/>
            <a:ext cx="8912114" cy="5981253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Rectangle 10"/>
          <p:cNvSpPr txBox="1"/>
          <p:nvPr/>
        </p:nvSpPr>
        <p:spPr>
          <a:xfrm>
            <a:off x="549835" y="933780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calculation des mélanges</a:t>
            </a:r>
            <a:r>
              <a:rPr>
                <a:solidFill>
                  <a:srgbClr val="000000"/>
                </a:solidFill>
              </a:rPr>
              <a:t> fabrication des mélanges</a:t>
            </a:r>
          </a:p>
        </p:txBody>
      </p:sp>
      <p:sp>
        <p:nvSpPr>
          <p:cNvPr id="384" name="Line 11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85" name="Rectangle 12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lyre de transfert</a:t>
            </a:r>
          </a:p>
        </p:txBody>
      </p:sp>
      <p:sp>
        <p:nvSpPr>
          <p:cNvPr id="386" name="Rectangle 13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87" name="Object 14" descr="Object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tangle 7"/>
          <p:cNvSpPr txBox="1"/>
          <p:nvPr/>
        </p:nvSpPr>
        <p:spPr>
          <a:xfrm>
            <a:off x="542028" y="2168300"/>
            <a:ext cx="11926644" cy="4785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50240" indent="-650240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Seul –&gt; personne ne vous dérange.</a:t>
            </a:r>
          </a:p>
          <a:p>
            <a:pPr marL="650240" indent="-650240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Placer dans un endroit accessible:    un extincteur</a:t>
            </a:r>
            <a:br/>
            <a:r>
              <a:t>                                                     gros gants de jardin.</a:t>
            </a:r>
          </a:p>
          <a:p>
            <a:pPr marL="650240" indent="-650240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50240" indent="-650240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Ne pas fumer…</a:t>
            </a:r>
          </a:p>
          <a:p>
            <a:pPr marL="650240" indent="-650240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Brancher les raccords puis la lyre de transfert   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Brancher l’autre extrémité sur la bouteille à gonfler.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Enlever l’ancienne étiquette d’identification, préparer la nouvelle. 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Fermer la vanne de précision.  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Ouvrir la bouteille d’O</a:t>
            </a:r>
            <a:r>
              <a:rPr baseline="-18666"/>
              <a:t>2</a:t>
            </a:r>
            <a:r>
              <a:t>.</a:t>
            </a:r>
          </a:p>
        </p:txBody>
      </p:sp>
      <p:sp>
        <p:nvSpPr>
          <p:cNvPr id="390" name="Rectangle 8"/>
          <p:cNvSpPr txBox="1"/>
          <p:nvPr/>
        </p:nvSpPr>
        <p:spPr>
          <a:xfrm>
            <a:off x="549835" y="933780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calculation des mélanges</a:t>
            </a:r>
            <a:r>
              <a:rPr>
                <a:solidFill>
                  <a:srgbClr val="000000"/>
                </a:solidFill>
              </a:rPr>
              <a:t> fabrication des mélanges</a:t>
            </a:r>
          </a:p>
        </p:txBody>
      </p:sp>
      <p:sp>
        <p:nvSpPr>
          <p:cNvPr id="391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92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Fabriquer</a:t>
            </a:r>
          </a:p>
        </p:txBody>
      </p:sp>
      <p:sp>
        <p:nvSpPr>
          <p:cNvPr id="393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394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1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7"/>
          <p:cNvSpPr txBox="1"/>
          <p:nvPr/>
        </p:nvSpPr>
        <p:spPr>
          <a:xfrm>
            <a:off x="542028" y="2168300"/>
            <a:ext cx="11926644" cy="387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50240" indent="-650240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BOUTEILLE VIDE :</a:t>
            </a:r>
          </a:p>
          <a:p>
            <a:pPr marL="650240" indent="-650240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Ouvrir le robinet de la bouteille à gonfler. 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Ouvrir délicatement la vanne de précision. 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Laisser monter lentement la pression.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Préparer l’étiquette d’identification :</a:t>
            </a:r>
            <a:br/>
            <a:r>
              <a:t>  n’inscrire que le % d’oxygène</a:t>
            </a:r>
            <a:br/>
            <a:r>
              <a:t>  On sait ainsi que cette bouteille n’a pas encore d’air…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Pression atteinte -&gt; fermer la vanne de précision.</a:t>
            </a:r>
          </a:p>
        </p:txBody>
      </p:sp>
      <p:sp>
        <p:nvSpPr>
          <p:cNvPr id="397" name="Rectangle 8"/>
          <p:cNvSpPr txBox="1"/>
          <p:nvPr/>
        </p:nvSpPr>
        <p:spPr>
          <a:xfrm>
            <a:off x="549835" y="933780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calculation des mélanges</a:t>
            </a:r>
            <a:r>
              <a:rPr>
                <a:solidFill>
                  <a:srgbClr val="000000"/>
                </a:solidFill>
              </a:rPr>
              <a:t> fabrication des mélanges</a:t>
            </a:r>
          </a:p>
        </p:txBody>
      </p:sp>
      <p:sp>
        <p:nvSpPr>
          <p:cNvPr id="398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399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Fabriquer</a:t>
            </a:r>
          </a:p>
        </p:txBody>
      </p:sp>
      <p:sp>
        <p:nvSpPr>
          <p:cNvPr id="400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401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1" build="p" bldLvl="5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 7"/>
          <p:cNvSpPr txBox="1"/>
          <p:nvPr/>
        </p:nvSpPr>
        <p:spPr>
          <a:xfrm>
            <a:off x="542028" y="2168300"/>
            <a:ext cx="11926644" cy="43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50240" indent="-650240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BOUTEILLE PAS VIDE :</a:t>
            </a:r>
          </a:p>
          <a:p>
            <a:pPr marL="650240" indent="-650240"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Ouvrir bouteille de plongée -&gt; lire la pression au manomètre.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Sur l’autre sortie, analyser précisément le mélange. </a:t>
            </a:r>
            <a:br/>
            <a:endParaRPr/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Tabelle de fabrication des mélanges.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Laisser s’échapper par la purge les bar en trop. </a:t>
            </a:r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Ne pas purger la lyre.</a:t>
            </a:r>
            <a:br/>
            <a:endParaRPr/>
          </a:p>
          <a:p>
            <a:pPr marL="647700" indent="-647700" defTabSz="1085327">
              <a:buSzPct val="10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Ouvrir la vanne de précision -&gt; l’oxygène se transvase</a:t>
            </a:r>
          </a:p>
        </p:txBody>
      </p:sp>
      <p:sp>
        <p:nvSpPr>
          <p:cNvPr id="404" name="Rectangle 8"/>
          <p:cNvSpPr txBox="1"/>
          <p:nvPr/>
        </p:nvSpPr>
        <p:spPr>
          <a:xfrm>
            <a:off x="549835" y="929955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calculation des mélanges</a:t>
            </a:r>
            <a:r>
              <a:rPr>
                <a:solidFill>
                  <a:srgbClr val="000000"/>
                </a:solidFill>
              </a:rPr>
              <a:t> fabrication des mélanges</a:t>
            </a:r>
          </a:p>
        </p:txBody>
      </p:sp>
      <p:sp>
        <p:nvSpPr>
          <p:cNvPr id="405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406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Fabriquer</a:t>
            </a:r>
          </a:p>
        </p:txBody>
      </p:sp>
      <p:sp>
        <p:nvSpPr>
          <p:cNvPr id="407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408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1" build="p" bldLvl="5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7"/>
          <p:cNvSpPr txBox="1"/>
          <p:nvPr/>
        </p:nvSpPr>
        <p:spPr>
          <a:xfrm>
            <a:off x="432697" y="5746974"/>
            <a:ext cx="12036610" cy="2709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Le capteur d'oxygène qui se comporte comme une pile.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Différence de potentiel entre l'anode et la cathode proportionnelle à la quantité d'oxygène qui va traverser la membrane semi-perméable de téflon et va s'ioniser au contact de la cathode et oxyder l'anode ce qui provoquera un courant électrique.</a:t>
            </a:r>
          </a:p>
        </p:txBody>
      </p:sp>
      <p:pic>
        <p:nvPicPr>
          <p:cNvPr id="411" name="Object 8" descr="Objec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287" y="2275839"/>
            <a:ext cx="5154109" cy="3191438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Rectangle 9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calculation des mélanges</a:t>
            </a:r>
            <a:r>
              <a:rPr>
                <a:solidFill>
                  <a:srgbClr val="000000"/>
                </a:solidFill>
              </a:rPr>
              <a:t> fabrication des mélanges</a:t>
            </a:r>
          </a:p>
        </p:txBody>
      </p:sp>
      <p:sp>
        <p:nvSpPr>
          <p:cNvPr id="413" name="Line 10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414" name="Rectangle 11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L’analyseur d’oxygène</a:t>
            </a:r>
          </a:p>
        </p:txBody>
      </p:sp>
      <p:sp>
        <p:nvSpPr>
          <p:cNvPr id="415" name="Rectangle 12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416" name="Object 13" descr="Objec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1" build="p" bldLvl="5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tangle 7"/>
          <p:cNvSpPr txBox="1"/>
          <p:nvPr/>
        </p:nvSpPr>
        <p:spPr>
          <a:xfrm>
            <a:off x="542028" y="2168300"/>
            <a:ext cx="11926644" cy="336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CALIBRER L’APPAREIL AVANT CHAQUE MESURE</a:t>
            </a:r>
          </a:p>
          <a:p>
            <a:pPr algn="ctr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indent="0"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Temps de réponse de l’appareil</a:t>
            </a:r>
            <a:br/>
            <a:br/>
            <a:r>
              <a:rPr sz="2400" b="0"/>
              <a:t>Flux, en Litres/Minute    90% des changements     97% des changements</a:t>
            </a:r>
            <a:br>
              <a:rPr sz="2400" b="0"/>
            </a:br>
            <a:r>
              <a:rPr b="0"/>
              <a:t>	2                        13	sec.	 	          21 sec.</a:t>
            </a:r>
            <a:br>
              <a:rPr b="0"/>
            </a:br>
            <a:r>
              <a:rPr b="0"/>
              <a:t>	5	  	      12	sec.		          20 sec.</a:t>
            </a:r>
            <a:br>
              <a:rPr b="0"/>
            </a:br>
            <a:r>
              <a:rPr b="0"/>
              <a:t>        10		      11	sec.		          19 sec.</a:t>
            </a:r>
          </a:p>
        </p:txBody>
      </p:sp>
      <p:sp>
        <p:nvSpPr>
          <p:cNvPr id="419" name="Rectangle 8"/>
          <p:cNvSpPr txBox="1"/>
          <p:nvPr/>
        </p:nvSpPr>
        <p:spPr>
          <a:xfrm>
            <a:off x="549835" y="929955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</a:t>
            </a:r>
            <a:r>
              <a:t>l’oxygène le nitrox le trimix calculation des mélanges</a:t>
            </a:r>
            <a:r>
              <a:rPr>
                <a:solidFill>
                  <a:srgbClr val="000000"/>
                </a:solidFill>
              </a:rPr>
              <a:t> fabrication des mélanges</a:t>
            </a:r>
          </a:p>
        </p:txBody>
      </p:sp>
      <p:sp>
        <p:nvSpPr>
          <p:cNvPr id="420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421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L’analyseur d’oxygène</a:t>
            </a:r>
          </a:p>
        </p:txBody>
      </p:sp>
      <p:sp>
        <p:nvSpPr>
          <p:cNvPr id="422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423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1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2"/>
          <p:cNvSpPr txBox="1"/>
          <p:nvPr/>
        </p:nvSpPr>
        <p:spPr>
          <a:xfrm>
            <a:off x="542028" y="2059864"/>
            <a:ext cx="11979033" cy="560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Lors de cette séance nous avons étudié :</a:t>
            </a:r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L’air, l’oxygène, l’azote, l’hélium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Caractéristiques et comportement vis-à-vis du plongeur.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Matériel utilisable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Avec les différents gaz concernés, législation, stockage.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Calcul des mélanges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Rappel des lois, calcul d’un nitrox et d’un trimix.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Pratique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Réalisation d’un nitrox et/ou d’un trimix.</a:t>
            </a:r>
          </a:p>
        </p:txBody>
      </p:sp>
      <p:sp>
        <p:nvSpPr>
          <p:cNvPr id="426" name="Line 3"/>
          <p:cNvSpPr/>
          <p:nvPr/>
        </p:nvSpPr>
        <p:spPr>
          <a:xfrm>
            <a:off x="513977" y="1945938"/>
            <a:ext cx="11955331" cy="478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427" name="Rectangle 4"/>
          <p:cNvSpPr txBox="1"/>
          <p:nvPr/>
        </p:nvSpPr>
        <p:spPr>
          <a:xfrm>
            <a:off x="3894268" y="1228762"/>
            <a:ext cx="8684110" cy="715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1897" tIns="61897" rIns="61897" bIns="61897">
            <a:spAutoFit/>
          </a:bodyPr>
          <a:lstStyle>
            <a:lvl1pPr marL="461384" indent="-461384" algn="r" defTabSz="1025563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Résumé</a:t>
            </a:r>
          </a:p>
        </p:txBody>
      </p:sp>
      <p:sp>
        <p:nvSpPr>
          <p:cNvPr id="428" name="Rectangle 12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429" name="Object 13" descr="Object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2"/>
          <p:cNvSpPr txBox="1">
            <a:spLocks noGrp="1"/>
          </p:cNvSpPr>
          <p:nvPr>
            <p:ph type="body" idx="1"/>
          </p:nvPr>
        </p:nvSpPr>
        <p:spPr>
          <a:xfrm>
            <a:off x="538760" y="2201732"/>
            <a:ext cx="11927280" cy="440585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PRATIQUE</a:t>
            </a:r>
          </a:p>
          <a:p>
            <a:pPr marL="0" indent="0">
              <a:lnSpc>
                <a:spcPct val="80000"/>
              </a:lnSpc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Démonstration et travail pratique, chaque participant prépare seul une bouteille de nitrox et/ou de trimix. </a:t>
            </a:r>
          </a:p>
          <a:p>
            <a:pPr marL="0" indent="0">
              <a:lnSpc>
                <a:spcPct val="80000"/>
              </a:lnSpc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Pratique de l’analyse, analyse des gaz.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Administrations des mélanges, registre etc.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Matériel de plongée et de mélange.</a:t>
            </a:r>
          </a:p>
        </p:txBody>
      </p:sp>
      <p:sp>
        <p:nvSpPr>
          <p:cNvPr id="142" name="Line 7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43" name="Rectangle 8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Programme du cours</a:t>
            </a:r>
          </a:p>
        </p:txBody>
      </p:sp>
      <p:sp>
        <p:nvSpPr>
          <p:cNvPr id="144" name="Rectangle 9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45" name="Object 10" descr="Objec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7"/>
          <p:cNvSpPr txBox="1"/>
          <p:nvPr/>
        </p:nvSpPr>
        <p:spPr>
          <a:xfrm>
            <a:off x="542028" y="2168264"/>
            <a:ext cx="11817314" cy="2970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78.084 % d’azote N</a:t>
            </a:r>
            <a:r>
              <a:rPr baseline="-18892"/>
              <a:t>2</a:t>
            </a:r>
            <a:r>
              <a:t>   (nitrogen)</a:t>
            </a:r>
            <a:br/>
            <a:endParaRPr/>
          </a:p>
          <a:p>
            <a:pPr defTabSz="1085327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20.946 % d’oxygène O</a:t>
            </a:r>
            <a:r>
              <a:rPr baseline="-18892"/>
              <a:t>2</a:t>
            </a:r>
            <a:r>
              <a:t> (oxygen)</a:t>
            </a:r>
            <a:br/>
            <a:endParaRPr/>
          </a:p>
          <a:p>
            <a:pPr defTabSz="1085327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0.934 % d’argon Ar            </a:t>
            </a:r>
            <a:br/>
            <a:endParaRPr/>
          </a:p>
          <a:p>
            <a:pPr defTabSz="1085327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0.033 % de dioxide de carbone Co</a:t>
            </a:r>
            <a:r>
              <a:rPr baseline="-18892"/>
              <a:t>2</a:t>
            </a:r>
            <a:r>
              <a:t> </a:t>
            </a:r>
          </a:p>
        </p:txBody>
      </p:sp>
      <p:sp>
        <p:nvSpPr>
          <p:cNvPr id="148" name="Line 9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49" name="Rectangle 10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L’air</a:t>
            </a:r>
          </a:p>
        </p:txBody>
      </p:sp>
      <p:sp>
        <p:nvSpPr>
          <p:cNvPr id="150" name="Rectangle 11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51" name="Object 12" descr="Objec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 16"/>
          <p:cNvSpPr txBox="1"/>
          <p:nvPr/>
        </p:nvSpPr>
        <p:spPr>
          <a:xfrm>
            <a:off x="549835" y="9299554"/>
            <a:ext cx="11905131" cy="38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l’air </a:t>
            </a:r>
            <a:r>
              <a:rPr>
                <a:solidFill>
                  <a:srgbClr val="B2B2B2"/>
                </a:solidFill>
              </a:rPr>
              <a:t>l’oxygène le nitrox le trimix calculation des mélanges</a:t>
            </a:r>
            <a:r>
              <a:t> </a:t>
            </a:r>
            <a:r>
              <a:rPr>
                <a:solidFill>
                  <a:srgbClr val="B2B2B2"/>
                </a:solidFill>
              </a:rP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7"/>
          <p:cNvSpPr txBox="1"/>
          <p:nvPr/>
        </p:nvSpPr>
        <p:spPr>
          <a:xfrm>
            <a:off x="542028" y="2168300"/>
            <a:ext cx="11927281" cy="301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Air utilisé pour la fabrication des nitrox -&gt; exempt de toutes impuretés.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Filtre supplémentaire doit être utilisé sur le réseau d’air comprimé.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AIR SELON DIN 3188.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Compresseur -&gt; soupape anti-retour. </a:t>
            </a:r>
          </a:p>
        </p:txBody>
      </p:sp>
      <p:sp>
        <p:nvSpPr>
          <p:cNvPr id="155" name="Line 8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56" name="Rectangle 9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Filtration supplémentaire</a:t>
            </a:r>
          </a:p>
        </p:txBody>
      </p:sp>
      <p:sp>
        <p:nvSpPr>
          <p:cNvPr id="157" name="Rectangle 10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58" name="Object 11" descr="Objec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ectangle 15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l’air </a:t>
            </a:r>
            <a:r>
              <a:rPr>
                <a:solidFill>
                  <a:srgbClr val="B2B2B2"/>
                </a:solidFill>
              </a:rPr>
              <a:t>l’oxygène le nitrox le trimix calculation des mélanges</a:t>
            </a:r>
            <a:r>
              <a:t> </a:t>
            </a:r>
            <a:r>
              <a:rPr>
                <a:solidFill>
                  <a:srgbClr val="B2B2B2"/>
                </a:solidFill>
              </a:rP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"/>
          <p:cNvSpPr txBox="1"/>
          <p:nvPr/>
        </p:nvSpPr>
        <p:spPr>
          <a:xfrm>
            <a:off x="542028" y="2168300"/>
            <a:ext cx="11926644" cy="387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Gaz incolore, inodore, sans saveur.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Gaz très réactif -&gt; se combine pour former des oxydes.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Réagit violemment avec les substances organiques.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L’oxygène ne brûle pas.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C’est un comburant, il permet et entretient la combustion. </a:t>
            </a:r>
          </a:p>
        </p:txBody>
      </p:sp>
      <p:sp>
        <p:nvSpPr>
          <p:cNvPr id="162" name="Line 15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63" name="Rectangle 16"/>
          <p:cNvSpPr txBox="1"/>
          <p:nvPr/>
        </p:nvSpPr>
        <p:spPr>
          <a:xfrm>
            <a:off x="5204311" y="1300479"/>
            <a:ext cx="7374067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Comportement de l’oxygène</a:t>
            </a:r>
          </a:p>
        </p:txBody>
      </p:sp>
      <p:sp>
        <p:nvSpPr>
          <p:cNvPr id="164" name="Rectangle 17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65" name="Object 18" descr="Object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 20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l’oxygène</a:t>
            </a:r>
            <a:r>
              <a:t> le nitrox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8"/>
          <p:cNvSpPr txBox="1"/>
          <p:nvPr/>
        </p:nvSpPr>
        <p:spPr>
          <a:xfrm>
            <a:off x="542028" y="2168300"/>
            <a:ext cx="11926644" cy="3921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Oxydation rapide de particules -&gt;  chaleur et lumière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C’est la combustion. 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La combustion est accéléré si le pourcentage d’oxygène est important et si la pression est grande (PpO</a:t>
            </a:r>
            <a:r>
              <a:rPr baseline="-18666"/>
              <a:t>2</a:t>
            </a:r>
            <a:r>
              <a:t>). 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Un mélange d’oxygène et de graisses forme un mélange facilement inflammable.</a:t>
            </a:r>
          </a:p>
        </p:txBody>
      </p:sp>
      <p:sp>
        <p:nvSpPr>
          <p:cNvPr id="169" name="Line 11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70" name="Rectangle 12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Comportement de l’oxygène</a:t>
            </a:r>
          </a:p>
        </p:txBody>
      </p:sp>
      <p:sp>
        <p:nvSpPr>
          <p:cNvPr id="171" name="Rectangle 13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72" name="Object 14" descr="Objec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 16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l’oxygène</a:t>
            </a:r>
            <a:r>
              <a:t> le nitrox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8"/>
          <p:cNvSpPr txBox="1"/>
          <p:nvPr/>
        </p:nvSpPr>
        <p:spPr>
          <a:xfrm>
            <a:off x="542028" y="2168300"/>
            <a:ext cx="12036611" cy="344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Les gaz :  chauffent quand on les comprime,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                refroidissent quand on les détend.</a:t>
            </a:r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Compression rapide -&gt; gaz n’évacue pas la chaleur -&gt; chauffe.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Moment crucial -&gt; ouvrir la bouteille -&gt; vitesse et chaud.</a:t>
            </a:r>
            <a:br/>
            <a:endParaRPr/>
          </a:p>
          <a:p>
            <a:pPr defTabSz="1085327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Combustion spontanée auto-allumage des particules de matière.</a:t>
            </a:r>
          </a:p>
        </p:txBody>
      </p:sp>
      <p:sp>
        <p:nvSpPr>
          <p:cNvPr id="176" name="Line 12"/>
          <p:cNvSpPr/>
          <p:nvPr/>
        </p:nvSpPr>
        <p:spPr>
          <a:xfrm>
            <a:off x="542664" y="2058297"/>
            <a:ext cx="11926643" cy="23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8848" tIns="68848" rIns="68848" bIns="68848"/>
          <a:lstStyle/>
          <a:p>
            <a:endParaRPr/>
          </a:p>
        </p:txBody>
      </p:sp>
      <p:sp>
        <p:nvSpPr>
          <p:cNvPr id="177" name="Rectangle 13"/>
          <p:cNvSpPr txBox="1"/>
          <p:nvPr/>
        </p:nvSpPr>
        <p:spPr>
          <a:xfrm>
            <a:off x="4121374" y="1300479"/>
            <a:ext cx="8457004" cy="72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marL="487680" indent="-487680" algn="r" defTabSz="1085327">
              <a:spcBef>
                <a:spcPts val="1000"/>
              </a:spcBef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compression adiabatique</a:t>
            </a:r>
          </a:p>
        </p:txBody>
      </p:sp>
      <p:sp>
        <p:nvSpPr>
          <p:cNvPr id="178" name="Rectangle 14"/>
          <p:cNvSpPr txBox="1"/>
          <p:nvPr/>
        </p:nvSpPr>
        <p:spPr>
          <a:xfrm>
            <a:off x="1300479" y="1410446"/>
            <a:ext cx="2060688" cy="41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507" tIns="65507" rIns="65507" bIns="65507">
            <a:spAutoFit/>
          </a:bodyPr>
          <a:lstStyle>
            <a:lvl1pPr defTabSz="1085327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MZ PLONGEE</a:t>
            </a:r>
          </a:p>
        </p:txBody>
      </p:sp>
      <p:pic>
        <p:nvPicPr>
          <p:cNvPr id="179" name="Object 15" descr="Objec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4" y="432697"/>
            <a:ext cx="2275841" cy="148455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17"/>
          <p:cNvSpPr txBox="1"/>
          <p:nvPr/>
        </p:nvSpPr>
        <p:spPr>
          <a:xfrm>
            <a:off x="549835" y="9318679"/>
            <a:ext cx="11905131" cy="38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55" tIns="65055" rIns="65055" bIns="65055" anchor="ctr">
            <a:spAutoFit/>
          </a:bodyPr>
          <a:lstStyle/>
          <a:p>
            <a:pPr algn="ctr" defTabSz="1085327">
              <a:spcBef>
                <a:spcPts val="400"/>
              </a:spcBef>
              <a:defRPr sz="18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l’air</a:t>
            </a:r>
            <a:r>
              <a:rPr>
                <a:solidFill>
                  <a:srgbClr val="000000"/>
                </a:solidFill>
              </a:rPr>
              <a:t> l’oxygène</a:t>
            </a:r>
            <a:r>
              <a:t> le nitrox le trimix calculation des mélanges</a:t>
            </a:r>
            <a:r>
              <a:rPr>
                <a:solidFill>
                  <a:srgbClr val="000000"/>
                </a:solidFill>
              </a:rPr>
              <a:t> </a:t>
            </a:r>
            <a:r>
              <a:t>fabrication des mélanges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build="p" bldLvl="5" animBg="1" advAuto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Modèle par défaut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Modèle par défa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8848" tIns="68848" rIns="68848" bIns="68848" numCol="1" spcCol="38100" rtlCol="0" anchor="t">
        <a:spAutoFit/>
      </a:bodyPr>
      <a:lstStyle>
        <a:defPPr marL="0" marR="0" indent="0" algn="l" defTabSz="137697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8848" tIns="68848" rIns="68848" bIns="68848" numCol="1" spcCol="38100" rtlCol="0" anchor="t">
        <a:spAutoFit/>
      </a:bodyPr>
      <a:lstStyle>
        <a:defPPr marL="0" marR="0" indent="0" algn="l" defTabSz="137697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Modèle par défaut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Modèle par défa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8848" tIns="68848" rIns="68848" bIns="68848" numCol="1" spcCol="38100" rtlCol="0" anchor="t">
        <a:spAutoFit/>
      </a:bodyPr>
      <a:lstStyle>
        <a:defPPr marL="0" marR="0" indent="0" algn="l" defTabSz="137697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8848" tIns="68848" rIns="68848" bIns="68848" numCol="1" spcCol="38100" rtlCol="0" anchor="t">
        <a:spAutoFit/>
      </a:bodyPr>
      <a:lstStyle>
        <a:defPPr marL="0" marR="0" indent="0" algn="l" defTabSz="137697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Microsoft Macintosh PowerPoint</Application>
  <PresentationFormat>Personnalisé</PresentationFormat>
  <Paragraphs>371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Arial</vt:lpstr>
      <vt:lpstr>Times New Roman</vt:lpstr>
      <vt:lpstr>Modèle par défaut</vt:lpstr>
      <vt:lpstr>MZ PLONGEE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MZ PLONGEE</dc:title>
  <cp:lastModifiedBy>Mauro Zürcher</cp:lastModifiedBy>
  <cp:revision>1</cp:revision>
  <dcterms:modified xsi:type="dcterms:W3CDTF">2022-12-25T13:16:24Z</dcterms:modified>
</cp:coreProperties>
</file>